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5"/>
  </p:notesMasterIdLst>
  <p:sldIdLst>
    <p:sldId id="256" r:id="rId3"/>
    <p:sldId id="257" r:id="rId4"/>
    <p:sldId id="299" r:id="rId5"/>
    <p:sldId id="258" r:id="rId6"/>
    <p:sldId id="300" r:id="rId7"/>
    <p:sldId id="301" r:id="rId8"/>
    <p:sldId id="302" r:id="rId9"/>
    <p:sldId id="304" r:id="rId10"/>
    <p:sldId id="303" r:id="rId11"/>
    <p:sldId id="305" r:id="rId12"/>
    <p:sldId id="306" r:id="rId13"/>
    <p:sldId id="307" r:id="rId14"/>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29"/>
    <a:srgbClr val="003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72139" autoAdjust="0"/>
  </p:normalViewPr>
  <p:slideViewPr>
    <p:cSldViewPr snapToGrid="0">
      <p:cViewPr varScale="1">
        <p:scale>
          <a:sx n="59" d="100"/>
          <a:sy n="59" d="100"/>
        </p:scale>
        <p:origin x="1541" y="58"/>
      </p:cViewPr>
      <p:guideLst/>
    </p:cSldViewPr>
  </p:slideViewPr>
  <p:notesTextViewPr>
    <p:cViewPr>
      <p:scale>
        <a:sx n="3" d="2"/>
        <a:sy n="3" d="2"/>
      </p:scale>
      <p:origin x="0" y="-115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0" name="PlaceHolder 1"/>
          <p:cNvSpPr>
            <a:spLocks noGrp="1" noRot="1" noChangeAspect="1"/>
          </p:cNvSpPr>
          <p:nvPr>
            <p:ph type="sldImg"/>
          </p:nvPr>
        </p:nvSpPr>
        <p:spPr>
          <a:xfrm>
            <a:off x="-120650" y="882650"/>
            <a:ext cx="7734300" cy="4351338"/>
          </a:xfrm>
          <a:prstGeom prst="rect">
            <a:avLst/>
          </a:prstGeom>
          <a:noFill/>
          <a:ln w="0">
            <a:noFill/>
          </a:ln>
        </p:spPr>
        <p:txBody>
          <a:bodyPr lIns="0" tIns="0" rIns="0" bIns="0" anchor="ctr">
            <a:noAutofit/>
          </a:bodyPr>
          <a:lstStyle/>
          <a:p>
            <a:pPr algn="ctr"/>
            <a:r>
              <a:rPr lang="de-DE" sz="4400" b="0" strike="noStrike" spc="-1" dirty="0">
                <a:solidFill>
                  <a:srgbClr val="000000"/>
                </a:solidFill>
                <a:latin typeface="Arial"/>
              </a:rPr>
              <a:t>Folie mittels Klicken verschieben</a:t>
            </a:r>
          </a:p>
        </p:txBody>
      </p:sp>
      <p:sp>
        <p:nvSpPr>
          <p:cNvPr id="171" name="PlaceHolder 2"/>
          <p:cNvSpPr>
            <a:spLocks noGrp="1"/>
          </p:cNvSpPr>
          <p:nvPr>
            <p:ph type="body"/>
          </p:nvPr>
        </p:nvSpPr>
        <p:spPr>
          <a:xfrm>
            <a:off x="749352" y="5513194"/>
            <a:ext cx="5994443" cy="5222819"/>
          </a:xfrm>
          <a:prstGeom prst="rect">
            <a:avLst/>
          </a:prstGeom>
          <a:noFill/>
          <a:ln w="0">
            <a:noFill/>
          </a:ln>
        </p:spPr>
        <p:txBody>
          <a:bodyPr lIns="0" tIns="0" rIns="0" bIns="0" anchor="t">
            <a:noAutofit/>
          </a:bodyPr>
          <a:lstStyle/>
          <a:p>
            <a:pPr marL="216000" indent="0">
              <a:buNone/>
            </a:pPr>
            <a:r>
              <a:rPr lang="de-DE" sz="2000" b="0" strike="noStrike" spc="-1">
                <a:solidFill>
                  <a:srgbClr val="000000"/>
                </a:solidFill>
                <a:latin typeface="Arial"/>
              </a:rPr>
              <a:t>Format der Notizen mittels Klicken bearbeiten</a:t>
            </a:r>
          </a:p>
        </p:txBody>
      </p:sp>
      <p:sp>
        <p:nvSpPr>
          <p:cNvPr id="172" name="PlaceHolder 3"/>
          <p:cNvSpPr>
            <a:spLocks noGrp="1"/>
          </p:cNvSpPr>
          <p:nvPr>
            <p:ph type="hdr"/>
          </p:nvPr>
        </p:nvSpPr>
        <p:spPr>
          <a:xfrm>
            <a:off x="0" y="0"/>
            <a:ext cx="3251822" cy="579966"/>
          </a:xfrm>
          <a:prstGeom prst="rect">
            <a:avLst/>
          </a:prstGeom>
          <a:noFill/>
          <a:ln w="0">
            <a:noFill/>
          </a:ln>
        </p:spPr>
        <p:txBody>
          <a:bodyPr lIns="0" tIns="0" rIns="0" bIns="0" anchor="t">
            <a:noAutofit/>
          </a:bodyPr>
          <a:lstStyle/>
          <a:p>
            <a:r>
              <a:rPr lang="de-DE" sz="1400" spc="-1" dirty="0">
                <a:solidFill>
                  <a:srgbClr val="000000"/>
                </a:solidFill>
                <a:latin typeface="Times New Roman"/>
              </a:rPr>
              <a:t>&lt;Kopfzeile&gt;</a:t>
            </a:r>
          </a:p>
        </p:txBody>
      </p:sp>
      <p:sp>
        <p:nvSpPr>
          <p:cNvPr id="173" name="PlaceHolder 4"/>
          <p:cNvSpPr>
            <a:spLocks noGrp="1"/>
          </p:cNvSpPr>
          <p:nvPr>
            <p:ph type="dt" idx="10"/>
          </p:nvPr>
        </p:nvSpPr>
        <p:spPr>
          <a:xfrm>
            <a:off x="4241321" y="0"/>
            <a:ext cx="3251822" cy="579966"/>
          </a:xfrm>
          <a:prstGeom prst="rect">
            <a:avLst/>
          </a:prstGeom>
          <a:noFill/>
          <a:ln w="0">
            <a:noFill/>
          </a:ln>
        </p:spPr>
        <p:txBody>
          <a:bodyPr lIns="0" tIns="0" rIns="0" bIns="0" anchor="t">
            <a:noAutofit/>
          </a:bodyPr>
          <a:lstStyle>
            <a:lvl1pPr indent="0" algn="r">
              <a:buNone/>
              <a:defRPr lang="de-DE" sz="1400" b="0" strike="noStrike" spc="-1">
                <a:solidFill>
                  <a:srgbClr val="000000"/>
                </a:solidFill>
                <a:latin typeface="Times New Roman"/>
              </a:defRPr>
            </a:lvl1pPr>
          </a:lstStyle>
          <a:p>
            <a:r>
              <a:rPr lang="de-DE" dirty="0"/>
              <a:t>&lt;Datum/Uhrzeit&gt;</a:t>
            </a:r>
          </a:p>
        </p:txBody>
      </p:sp>
      <p:sp>
        <p:nvSpPr>
          <p:cNvPr id="174" name="PlaceHolder 5"/>
          <p:cNvSpPr>
            <a:spLocks noGrp="1"/>
          </p:cNvSpPr>
          <p:nvPr>
            <p:ph type="ftr" idx="11"/>
          </p:nvPr>
        </p:nvSpPr>
        <p:spPr>
          <a:xfrm>
            <a:off x="0" y="11026775"/>
            <a:ext cx="3251822" cy="579966"/>
          </a:xfrm>
          <a:prstGeom prst="rect">
            <a:avLst/>
          </a:prstGeom>
          <a:noFill/>
          <a:ln w="0">
            <a:noFill/>
          </a:ln>
        </p:spPr>
        <p:txBody>
          <a:bodyPr lIns="0" tIns="0" rIns="0" bIns="0" anchor="b">
            <a:noAutofit/>
          </a:bodyPr>
          <a:lstStyle>
            <a:lvl1pPr indent="0">
              <a:buNone/>
              <a:defRPr lang="de-DE" sz="1400" b="0" strike="noStrike" spc="-1">
                <a:solidFill>
                  <a:srgbClr val="000000"/>
                </a:solidFill>
                <a:latin typeface="Times New Roman"/>
              </a:defRPr>
            </a:lvl1pPr>
          </a:lstStyle>
          <a:p>
            <a:r>
              <a:rPr lang="de-DE" dirty="0"/>
              <a:t>&lt;Fußzeile&gt;</a:t>
            </a:r>
          </a:p>
        </p:txBody>
      </p:sp>
      <p:sp>
        <p:nvSpPr>
          <p:cNvPr id="175" name="PlaceHolder 6"/>
          <p:cNvSpPr>
            <a:spLocks noGrp="1"/>
          </p:cNvSpPr>
          <p:nvPr>
            <p:ph type="sldNum" idx="12"/>
          </p:nvPr>
        </p:nvSpPr>
        <p:spPr>
          <a:xfrm>
            <a:off x="4241321" y="11026775"/>
            <a:ext cx="3251822" cy="579966"/>
          </a:xfrm>
          <a:prstGeom prst="rect">
            <a:avLst/>
          </a:prstGeom>
          <a:noFill/>
          <a:ln w="0">
            <a:noFill/>
          </a:ln>
        </p:spPr>
        <p:txBody>
          <a:bodyPr lIns="0" tIns="0" rIns="0" bIns="0" anchor="b">
            <a:noAutofit/>
          </a:bodyPr>
          <a:lstStyle>
            <a:lvl1pPr indent="0" algn="r">
              <a:buNone/>
              <a:defRPr lang="de-DE" sz="1400" b="0" strike="noStrike" spc="-1">
                <a:solidFill>
                  <a:srgbClr val="000000"/>
                </a:solidFill>
                <a:latin typeface="Times New Roman"/>
              </a:defRPr>
            </a:lvl1pPr>
          </a:lstStyle>
          <a:p>
            <a:fld id="{61D3A729-1955-4300-B62E-2206409CF963}" type="slidenum">
              <a:rPr lang="de-DE" smtClean="0"/>
              <a:pPr/>
              <a:t>‹Nr.›</a:t>
            </a:fld>
            <a:endParaRPr lang="de-DE" dirty="0"/>
          </a:p>
        </p:txBody>
      </p:sp>
    </p:spTree>
  </p:cSld>
  <p:clrMap bg1="lt1" tx1="dk1" bg2="lt2" tx2="dk2" accent1="accent1" accent2="accent2" accent3="accent3" accent4="accent4" accent5="accent5" accent6="accent6" hlink="hlink" folHlink="folHlink"/>
  <p:notesStyle>
    <a:lvl1pPr marL="213602" indent="0" algn="l" defTabSz="914400" rtl="0" eaLnBrk="1" latinLnBrk="0" hangingPunct="1">
      <a:buNone/>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Calibri" panose="020F0502020204030204" pitchFamily="34" charset="0"/>
                <a:ea typeface="Calibri" panose="020F0502020204030204" pitchFamily="34" charset="0"/>
                <a:cs typeface="Calibri" panose="020F0502020204030204" pitchFamily="34" charset="0"/>
              </a:rPr>
              <a:t>Herzlichen Dank für die Einladung. Ich freue mich sehr, heute bei Ihnen in Österreich zu sein und einen Blick über die Grenze nach Deutschland mitbringen zu dürfen. </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Mein Name ist Julia Neff, ich bin Bauingenieurin und Geschäftsführerin der Arbeitsgemeinschaft Wasserkraftwerke Baden-Württemberg. Neben meiner Tätigkeit im Landesverband arbeite ich auch in verschiedenen Fachgruppen des Bundesverbandes Deutscher Wasserkraft und weiteren Arbeitsgruppen rund um die Wasserkraft mit. Dadurch beschäftigen mich viele der Themen, die ich Ihnen heute mitgebracht habe, sowohl auf Landes- als auch auf Bundesebene</a:t>
            </a:r>
            <a:r>
              <a:rPr lang="de-DE" dirty="0" smtClean="0">
                <a:latin typeface="Calibri" panose="020F0502020204030204" pitchFamily="34" charset="0"/>
                <a:ea typeface="Calibri" panose="020F0502020204030204" pitchFamily="34" charset="0"/>
                <a:cs typeface="Calibri" panose="020F0502020204030204" pitchFamily="34" charset="0"/>
              </a:rPr>
              <a:t>.</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4" name="Foliennummernplatzhalter 3"/>
          <p:cNvSpPr>
            <a:spLocks noGrp="1"/>
          </p:cNvSpPr>
          <p:nvPr>
            <p:ph type="sldNum" idx="10"/>
          </p:nvPr>
        </p:nvSpPr>
        <p:spPr/>
        <p:txBody>
          <a:bodyPr/>
          <a:lstStyle/>
          <a:p>
            <a:fld id="{61D3A729-1955-4300-B62E-2206409CF963}" type="slidenum">
              <a:rPr lang="de-DE"/>
              <a:pPr/>
              <a:t>1</a:t>
            </a:fld>
            <a:endParaRPr lang="de-DE" dirty="0"/>
          </a:p>
        </p:txBody>
      </p:sp>
    </p:spTree>
    <p:extLst>
      <p:ext uri="{BB962C8B-B14F-4D97-AF65-F5344CB8AC3E}">
        <p14:creationId xmlns:p14="http://schemas.microsoft.com/office/powerpoint/2010/main" val="3755528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pPr>
              <a:tabLst>
                <a:tab pos="0" algn="l"/>
              </a:tabLst>
            </a:pPr>
            <a:r>
              <a:rPr lang="de-DE" dirty="0">
                <a:latin typeface="Calibri" panose="020F0502020204030204" pitchFamily="34" charset="0"/>
                <a:ea typeface="Calibri" panose="020F0502020204030204" pitchFamily="34" charset="0"/>
                <a:cs typeface="Calibri" panose="020F0502020204030204" pitchFamily="34" charset="0"/>
              </a:rPr>
              <a:t>Die AWK BW vertritt </a:t>
            </a:r>
            <a:r>
              <a:rPr lang="de-DE" dirty="0" smtClean="0">
                <a:latin typeface="Calibri" panose="020F0502020204030204" pitchFamily="34" charset="0"/>
                <a:ea typeface="Calibri" panose="020F0502020204030204" pitchFamily="34" charset="0"/>
                <a:cs typeface="Calibri" panose="020F0502020204030204" pitchFamily="34" charset="0"/>
              </a:rPr>
              <a:t>die Interessen der kleinen </a:t>
            </a:r>
            <a:r>
              <a:rPr lang="de-DE" dirty="0">
                <a:latin typeface="Calibri" panose="020F0502020204030204" pitchFamily="34" charset="0"/>
                <a:ea typeface="Calibri" panose="020F0502020204030204" pitchFamily="34" charset="0"/>
                <a:cs typeface="Calibri" panose="020F0502020204030204" pitchFamily="34" charset="0"/>
              </a:rPr>
              <a:t>und </a:t>
            </a:r>
            <a:r>
              <a:rPr lang="de-DE" dirty="0" smtClean="0">
                <a:latin typeface="Calibri" panose="020F0502020204030204" pitchFamily="34" charset="0"/>
                <a:ea typeface="Calibri" panose="020F0502020204030204" pitchFamily="34" charset="0"/>
                <a:cs typeface="Calibri" panose="020F0502020204030204" pitchFamily="34" charset="0"/>
              </a:rPr>
              <a:t>mittleren </a:t>
            </a:r>
            <a:r>
              <a:rPr lang="de-DE" dirty="0">
                <a:latin typeface="Calibri" panose="020F0502020204030204" pitchFamily="34" charset="0"/>
                <a:ea typeface="Calibri" panose="020F0502020204030204" pitchFamily="34" charset="0"/>
                <a:cs typeface="Calibri" panose="020F0502020204030204" pitchFamily="34" charset="0"/>
              </a:rPr>
              <a:t>Wasserkraft in Baden-Württemberg. Unsere Mitglieder reichen </a:t>
            </a:r>
            <a:r>
              <a:rPr lang="de-DE" dirty="0" smtClean="0">
                <a:latin typeface="Calibri" panose="020F0502020204030204" pitchFamily="34" charset="0"/>
                <a:ea typeface="Calibri" panose="020F0502020204030204" pitchFamily="34" charset="0"/>
                <a:cs typeface="Calibri" panose="020F0502020204030204" pitchFamily="34" charset="0"/>
              </a:rPr>
              <a:t>von </a:t>
            </a:r>
            <a:r>
              <a:rPr lang="de-DE" dirty="0">
                <a:latin typeface="Calibri" panose="020F0502020204030204" pitchFamily="34" charset="0"/>
                <a:ea typeface="Calibri" panose="020F0502020204030204" pitchFamily="34" charset="0"/>
                <a:cs typeface="Calibri" panose="020F0502020204030204" pitchFamily="34" charset="0"/>
              </a:rPr>
              <a:t>privaten, familiengeführten Betreiber über mittelständische Unternehmen bis hin zu kommunalen Akteuren. Entsprechend </a:t>
            </a:r>
            <a:r>
              <a:rPr lang="de-DE" dirty="0" smtClean="0">
                <a:latin typeface="Calibri" panose="020F0502020204030204" pitchFamily="34" charset="0"/>
                <a:ea typeface="Calibri" panose="020F0502020204030204" pitchFamily="34" charset="0"/>
                <a:cs typeface="Calibri" panose="020F0502020204030204" pitchFamily="34" charset="0"/>
              </a:rPr>
              <a:t>vielfältig </a:t>
            </a:r>
            <a:r>
              <a:rPr lang="de-DE" dirty="0">
                <a:latin typeface="Calibri" panose="020F0502020204030204" pitchFamily="34" charset="0"/>
                <a:ea typeface="Calibri" panose="020F0502020204030204" pitchFamily="34" charset="0"/>
                <a:cs typeface="Calibri" panose="020F0502020204030204" pitchFamily="34" charset="0"/>
              </a:rPr>
              <a:t>sind auch die Themen, mit denen wir uns </a:t>
            </a:r>
            <a:r>
              <a:rPr lang="de-DE" dirty="0" smtClean="0">
                <a:latin typeface="Calibri" panose="020F0502020204030204" pitchFamily="34" charset="0"/>
                <a:ea typeface="Calibri" panose="020F0502020204030204" pitchFamily="34" charset="0"/>
                <a:cs typeface="Calibri" panose="020F0502020204030204" pitchFamily="34" charset="0"/>
              </a:rPr>
              <a:t>beschäftigen: </a:t>
            </a:r>
          </a:p>
          <a:p>
            <a:pPr>
              <a:tabLst>
                <a:tab pos="0" algn="l"/>
              </a:tabLst>
            </a:pPr>
            <a:r>
              <a:rPr lang="de-DE" dirty="0" smtClean="0">
                <a:latin typeface="Calibri" panose="020F0502020204030204" pitchFamily="34" charset="0"/>
                <a:ea typeface="Calibri" panose="020F0502020204030204" pitchFamily="34" charset="0"/>
                <a:cs typeface="Calibri" panose="020F0502020204030204" pitchFamily="34" charset="0"/>
              </a:rPr>
              <a:t>vom </a:t>
            </a:r>
            <a:r>
              <a:rPr lang="de-DE" dirty="0" smtClean="0"/>
              <a:t>Erneuerbare-Energien-Gesetz, kurz</a:t>
            </a:r>
            <a:r>
              <a:rPr lang="de-DE" baseline="0" dirty="0" smtClean="0"/>
              <a:t> EEG - dem</a:t>
            </a:r>
            <a:r>
              <a:rPr lang="de-DE" dirty="0" smtClean="0"/>
              <a:t> zentralen deutschen Gesetz zur Förderung erneuerbarer Energien, das unter anderem die Vergütung von Strom aus Wasserkraft regelt </a:t>
            </a:r>
          </a:p>
          <a:p>
            <a:pPr>
              <a:tabLst>
                <a:tab pos="0" algn="l"/>
              </a:tabLst>
            </a:pPr>
            <a:r>
              <a:rPr lang="de-DE" dirty="0" smtClean="0"/>
              <a:t>über </a:t>
            </a:r>
            <a:r>
              <a:rPr lang="de-DE" dirty="0" smtClean="0">
                <a:latin typeface="Calibri" panose="020F0502020204030204" pitchFamily="34" charset="0"/>
                <a:ea typeface="Calibri" panose="020F0502020204030204" pitchFamily="34" charset="0"/>
                <a:cs typeface="Calibri" panose="020F0502020204030204" pitchFamily="34" charset="0"/>
              </a:rPr>
              <a:t>Genehmigungsverfahren und </a:t>
            </a:r>
            <a:r>
              <a:rPr lang="de-DE" dirty="0">
                <a:latin typeface="Calibri" panose="020F0502020204030204" pitchFamily="34" charset="0"/>
                <a:ea typeface="Calibri" panose="020F0502020204030204" pitchFamily="34" charset="0"/>
                <a:cs typeface="Calibri" panose="020F0502020204030204" pitchFamily="34" charset="0"/>
              </a:rPr>
              <a:t>Gewässerökologie bis hin zu </a:t>
            </a:r>
            <a:r>
              <a:rPr lang="de-DE" dirty="0" smtClean="0">
                <a:latin typeface="Calibri" panose="020F0502020204030204" pitchFamily="34" charset="0"/>
                <a:ea typeface="Calibri" panose="020F0502020204030204" pitchFamily="34" charset="0"/>
                <a:cs typeface="Calibri" panose="020F0502020204030204" pitchFamily="34" charset="0"/>
              </a:rPr>
              <a:t>Zukunftsthemen </a:t>
            </a:r>
            <a:r>
              <a:rPr lang="de-DE" dirty="0">
                <a:latin typeface="Calibri" panose="020F0502020204030204" pitchFamily="34" charset="0"/>
                <a:ea typeface="Calibri" panose="020F0502020204030204" pitchFamily="34" charset="0"/>
                <a:cs typeface="Calibri" panose="020F0502020204030204" pitchFamily="34" charset="0"/>
              </a:rPr>
              <a:t>wie </a:t>
            </a:r>
            <a:r>
              <a:rPr lang="de-DE" dirty="0" smtClean="0">
                <a:latin typeface="Calibri" panose="020F0502020204030204" pitchFamily="34" charset="0"/>
                <a:ea typeface="Calibri" panose="020F0502020204030204" pitchFamily="34" charset="0"/>
                <a:cs typeface="Calibri" panose="020F0502020204030204" pitchFamily="34" charset="0"/>
              </a:rPr>
              <a:t>Versorgungssicherheit</a:t>
            </a:r>
            <a:r>
              <a:rPr lang="de-DE" baseline="0" dirty="0" smtClean="0">
                <a:latin typeface="Calibri" panose="020F0502020204030204" pitchFamily="34" charset="0"/>
                <a:ea typeface="Calibri" panose="020F0502020204030204" pitchFamily="34" charset="0"/>
                <a:cs typeface="Calibri" panose="020F0502020204030204" pitchFamily="34" charset="0"/>
              </a:rPr>
              <a:t>, </a:t>
            </a:r>
            <a:r>
              <a:rPr lang="de-DE" dirty="0" smtClean="0">
                <a:latin typeface="Calibri" panose="020F0502020204030204" pitchFamily="34" charset="0"/>
                <a:ea typeface="Calibri" panose="020F0502020204030204" pitchFamily="34" charset="0"/>
                <a:cs typeface="Calibri" panose="020F0502020204030204" pitchFamily="34" charset="0"/>
              </a:rPr>
              <a:t>Resilienz und</a:t>
            </a:r>
            <a:r>
              <a:rPr lang="de-DE" baseline="0" dirty="0" smtClean="0">
                <a:latin typeface="Calibri" panose="020F0502020204030204" pitchFamily="34" charset="0"/>
                <a:ea typeface="Calibri" panose="020F0502020204030204" pitchFamily="34" charset="0"/>
                <a:cs typeface="Calibri" panose="020F0502020204030204" pitchFamily="34" charset="0"/>
              </a:rPr>
              <a:t> </a:t>
            </a:r>
            <a:r>
              <a:rPr lang="de-DE" dirty="0" smtClean="0">
                <a:latin typeface="Calibri" panose="020F0502020204030204" pitchFamily="34" charset="0"/>
                <a:ea typeface="Calibri" panose="020F0502020204030204" pitchFamily="34" charset="0"/>
                <a:cs typeface="Calibri" panose="020F0502020204030204" pitchFamily="34" charset="0"/>
              </a:rPr>
              <a:t>Aquathermie</a:t>
            </a:r>
            <a:r>
              <a:rPr lang="de-DE" dirty="0">
                <a:latin typeface="Calibri" panose="020F0502020204030204" pitchFamily="34" charset="0"/>
                <a:ea typeface="Calibri" panose="020F0502020204030204" pitchFamily="34" charset="0"/>
                <a:cs typeface="Calibri" panose="020F0502020204030204" pitchFamily="34" charset="0"/>
              </a:rPr>
              <a:t>.</a:t>
            </a:r>
          </a:p>
          <a:p>
            <a:pPr>
              <a:tabLst>
                <a:tab pos="0" algn="l"/>
              </a:tabLst>
            </a:pPr>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tabLst>
                <a:tab pos="0" algn="l"/>
              </a:tabLst>
            </a:pPr>
            <a:r>
              <a:rPr lang="de-DE" dirty="0">
                <a:latin typeface="Calibri" panose="020F0502020204030204" pitchFamily="34" charset="0"/>
                <a:ea typeface="Calibri" panose="020F0502020204030204" pitchFamily="34" charset="0"/>
                <a:cs typeface="Calibri" panose="020F0502020204030204" pitchFamily="34" charset="0"/>
              </a:rPr>
              <a:t>Aber ich möchte Ihnen heute natürlich nicht </a:t>
            </a:r>
            <a:r>
              <a:rPr lang="de-DE" dirty="0" smtClean="0">
                <a:latin typeface="Calibri" panose="020F0502020204030204" pitchFamily="34" charset="0"/>
                <a:ea typeface="Calibri" panose="020F0502020204030204" pitchFamily="34" charset="0"/>
                <a:cs typeface="Calibri" panose="020F0502020204030204" pitchFamily="34" charset="0"/>
              </a:rPr>
              <a:t>nur unseren </a:t>
            </a:r>
            <a:r>
              <a:rPr lang="de-DE" dirty="0">
                <a:latin typeface="Calibri" panose="020F0502020204030204" pitchFamily="34" charset="0"/>
                <a:ea typeface="Calibri" panose="020F0502020204030204" pitchFamily="34" charset="0"/>
                <a:cs typeface="Calibri" panose="020F0502020204030204" pitchFamily="34" charset="0"/>
              </a:rPr>
              <a:t>Verband </a:t>
            </a:r>
            <a:r>
              <a:rPr lang="de-DE" dirty="0" smtClean="0">
                <a:latin typeface="Calibri" panose="020F0502020204030204" pitchFamily="34" charset="0"/>
                <a:ea typeface="Calibri" panose="020F0502020204030204" pitchFamily="34" charset="0"/>
                <a:cs typeface="Calibri" panose="020F0502020204030204" pitchFamily="34" charset="0"/>
              </a:rPr>
              <a:t>vorstellen,</a:t>
            </a:r>
            <a:r>
              <a:rPr lang="de-DE" baseline="0" dirty="0" smtClean="0">
                <a:latin typeface="Calibri" panose="020F0502020204030204" pitchFamily="34" charset="0"/>
                <a:ea typeface="Calibri" panose="020F0502020204030204" pitchFamily="34" charset="0"/>
                <a:cs typeface="Calibri" panose="020F0502020204030204" pitchFamily="34" charset="0"/>
              </a:rPr>
              <a:t> der übrigens im September 2027 sein 60-jähriges Jubiläum feiert.</a:t>
            </a:r>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2</a:t>
            </a:fld>
            <a:endParaRPr lang="de-DE" dirty="0">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Ich möchte Ihnen heute einen kompakten Einblick geben, </a:t>
            </a:r>
            <a:r>
              <a:rPr lang="de-DE" b="1" dirty="0">
                <a:latin typeface="Calibri" panose="020F0502020204030204" pitchFamily="34" charset="0"/>
                <a:ea typeface="Calibri" panose="020F0502020204030204" pitchFamily="34" charset="0"/>
                <a:cs typeface="Calibri" panose="020F0502020204030204" pitchFamily="34" charset="0"/>
              </a:rPr>
              <a:t>wo die Kleinwasserkraft in Deutschland aktuell steht, was uns derzeit besonders beschäftigt und was davon könnte auch für Sie</a:t>
            </a:r>
            <a:r>
              <a:rPr lang="de-DE" b="1" baseline="0" dirty="0">
                <a:latin typeface="Calibri" panose="020F0502020204030204" pitchFamily="34" charset="0"/>
                <a:ea typeface="Calibri" panose="020F0502020204030204" pitchFamily="34" charset="0"/>
                <a:cs typeface="Calibri" panose="020F0502020204030204" pitchFamily="34" charset="0"/>
              </a:rPr>
              <a:t> in Österreich interessant sein?</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Dabei geht es um die aktuellen politischen Rahmenbedingungen, aber auch um den zusätzlichen Wert und neue Chancen der Wasserkraft.</a:t>
            </a:r>
          </a:p>
          <a:p>
            <a:r>
              <a:rPr lang="de-DE" dirty="0">
                <a:latin typeface="Calibri" panose="020F0502020204030204" pitchFamily="34" charset="0"/>
                <a:ea typeface="Calibri" panose="020F0502020204030204" pitchFamily="34" charset="0"/>
                <a:cs typeface="Calibri" panose="020F0502020204030204" pitchFamily="34" charset="0"/>
              </a:rPr>
              <a:t>Zum Abschluss möchte ich natürlich den Blick wieder über die Grenze </a:t>
            </a:r>
            <a:r>
              <a:rPr lang="de-DE" dirty="0" smtClean="0">
                <a:latin typeface="Calibri" panose="020F0502020204030204" pitchFamily="34" charset="0"/>
                <a:ea typeface="Calibri" panose="020F0502020204030204" pitchFamily="34" charset="0"/>
                <a:cs typeface="Calibri" panose="020F0502020204030204" pitchFamily="34" charset="0"/>
              </a:rPr>
              <a:t>richten</a:t>
            </a:r>
            <a:r>
              <a:rPr lang="de-DE" dirty="0">
                <a:latin typeface="Calibri" panose="020F0502020204030204" pitchFamily="34" charset="0"/>
                <a:ea typeface="Calibri" panose="020F0502020204030204" pitchFamily="34" charset="0"/>
                <a:cs typeface="Calibri" panose="020F0502020204030204" pitchFamily="34" charset="0"/>
              </a:rPr>
              <a:t>: </a:t>
            </a:r>
            <a:r>
              <a:rPr lang="de-DE" b="1" dirty="0">
                <a:latin typeface="Calibri" panose="020F0502020204030204" pitchFamily="34" charset="0"/>
                <a:ea typeface="Calibri" panose="020F0502020204030204" pitchFamily="34" charset="0"/>
                <a:cs typeface="Calibri" panose="020F0502020204030204" pitchFamily="34" charset="0"/>
              </a:rPr>
              <a:t>Was können Deutschland und Österreich voneinander lernen?</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Starten wir aber zunächst mit einem kurzen Blick auf Deutschland.</a:t>
            </a: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3</a:t>
            </a:fld>
            <a:endParaRPr lang="de-DE" dirty="0">
              <a:latin typeface="Times New Roman"/>
            </a:endParaRPr>
          </a:p>
        </p:txBody>
      </p:sp>
    </p:spTree>
    <p:extLst>
      <p:ext uri="{BB962C8B-B14F-4D97-AF65-F5344CB8AC3E}">
        <p14:creationId xmlns:p14="http://schemas.microsoft.com/office/powerpoint/2010/main" val="1282185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noRot="1" noChangeAspect="1"/>
          </p:cNvSpPr>
          <p:nvPr>
            <p:ph type="sldImg"/>
          </p:nvPr>
        </p:nvSpPr>
        <p:spPr>
          <a:xfrm>
            <a:off x="422275" y="1241425"/>
            <a:ext cx="5951538" cy="3348038"/>
          </a:xfrm>
          <a:prstGeom prst="rect">
            <a:avLst/>
          </a:prstGeom>
          <a:ln w="0">
            <a:noFill/>
          </a:ln>
        </p:spPr>
      </p:sp>
      <p:sp>
        <p:nvSpPr>
          <p:cNvPr id="354"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Bevor wir in die aktuellen Themen einsteigen, möchte ich Ihnen kurz zeigen, wo die Wasserkraft in Deutschland </a:t>
            </a:r>
            <a:r>
              <a:rPr lang="de-DE" dirty="0" smtClean="0">
                <a:latin typeface="Calibri" panose="020F0502020204030204" pitchFamily="34" charset="0"/>
                <a:ea typeface="Calibri" panose="020F0502020204030204" pitchFamily="34" charset="0"/>
                <a:cs typeface="Calibri" panose="020F0502020204030204" pitchFamily="34" charset="0"/>
              </a:rPr>
              <a:t>eigentlich </a:t>
            </a:r>
            <a:r>
              <a:rPr lang="de-DE" dirty="0">
                <a:latin typeface="Calibri" panose="020F0502020204030204" pitchFamily="34" charset="0"/>
                <a:ea typeface="Calibri" panose="020F0502020204030204" pitchFamily="34" charset="0"/>
                <a:cs typeface="Calibri" panose="020F0502020204030204" pitchFamily="34" charset="0"/>
              </a:rPr>
              <a:t>steht.</a:t>
            </a:r>
          </a:p>
          <a:p>
            <a:r>
              <a:rPr lang="de-DE" dirty="0" smtClean="0">
                <a:latin typeface="Calibri" panose="020F0502020204030204" pitchFamily="34" charset="0"/>
                <a:ea typeface="Calibri" panose="020F0502020204030204" pitchFamily="34" charset="0"/>
                <a:cs typeface="Calibri" panose="020F0502020204030204" pitchFamily="34" charset="0"/>
              </a:rPr>
              <a:t>Deutschland, hat natürlich nicht die geographischen Voraussetzungen wie Österreich. Entsprechend ist der Anteil der Wasserkraft an </a:t>
            </a:r>
            <a:r>
              <a:rPr lang="de-DE" dirty="0">
                <a:latin typeface="Calibri" panose="020F0502020204030204" pitchFamily="34" charset="0"/>
                <a:ea typeface="Calibri" panose="020F0502020204030204" pitchFamily="34" charset="0"/>
                <a:cs typeface="Calibri" panose="020F0502020204030204" pitchFamily="34" charset="0"/>
              </a:rPr>
              <a:t>der </a:t>
            </a:r>
            <a:r>
              <a:rPr lang="de-DE" dirty="0" smtClean="0">
                <a:latin typeface="Calibri" panose="020F0502020204030204" pitchFamily="34" charset="0"/>
                <a:ea typeface="Calibri" panose="020F0502020204030204" pitchFamily="34" charset="0"/>
                <a:cs typeface="Calibri" panose="020F0502020204030204" pitchFamily="34" charset="0"/>
              </a:rPr>
              <a:t>gesamten</a:t>
            </a:r>
            <a:r>
              <a:rPr lang="de-DE" baseline="0" dirty="0" smtClean="0">
                <a:latin typeface="Calibri" panose="020F0502020204030204" pitchFamily="34" charset="0"/>
                <a:ea typeface="Calibri" panose="020F0502020204030204" pitchFamily="34" charset="0"/>
                <a:cs typeface="Calibri" panose="020F0502020204030204" pitchFamily="34" charset="0"/>
              </a:rPr>
              <a:t> </a:t>
            </a:r>
            <a:r>
              <a:rPr lang="de-DE" dirty="0" smtClean="0">
                <a:latin typeface="Calibri" panose="020F0502020204030204" pitchFamily="34" charset="0"/>
                <a:ea typeface="Calibri" panose="020F0502020204030204" pitchFamily="34" charset="0"/>
                <a:cs typeface="Calibri" panose="020F0502020204030204" pitchFamily="34" charset="0"/>
              </a:rPr>
              <a:t>Stromerzeugung bei uns deutlich</a:t>
            </a:r>
            <a:r>
              <a:rPr lang="de-DE" baseline="0" dirty="0" smtClean="0">
                <a:latin typeface="Calibri" panose="020F0502020204030204" pitchFamily="34" charset="0"/>
                <a:ea typeface="Calibri" panose="020F0502020204030204" pitchFamily="34" charset="0"/>
                <a:cs typeface="Calibri" panose="020F0502020204030204" pitchFamily="34" charset="0"/>
              </a:rPr>
              <a:t> geringer</a:t>
            </a:r>
            <a:r>
              <a:rPr lang="de-DE" dirty="0" smtClean="0">
                <a:latin typeface="Calibri" panose="020F0502020204030204" pitchFamily="34" charset="0"/>
                <a:ea typeface="Calibri" panose="020F0502020204030204" pitchFamily="34" charset="0"/>
                <a:cs typeface="Calibri" panose="020F0502020204030204" pitchFamily="34" charset="0"/>
              </a:rPr>
              <a:t>.</a:t>
            </a:r>
          </a:p>
          <a:p>
            <a:r>
              <a:rPr lang="de-DE" b="1" dirty="0" smtClean="0">
                <a:latin typeface="Calibri" panose="020F0502020204030204" pitchFamily="34" charset="0"/>
                <a:ea typeface="Calibri" panose="020F0502020204030204" pitchFamily="34" charset="0"/>
                <a:cs typeface="Calibri" panose="020F0502020204030204" pitchFamily="34" charset="0"/>
              </a:rPr>
              <a:t>Wenn wir allerdings in </a:t>
            </a:r>
            <a:r>
              <a:rPr lang="de-DE" b="1" dirty="0">
                <a:latin typeface="Calibri" panose="020F0502020204030204" pitchFamily="34" charset="0"/>
                <a:ea typeface="Calibri" panose="020F0502020204030204" pitchFamily="34" charset="0"/>
                <a:cs typeface="Calibri" panose="020F0502020204030204" pitchFamily="34" charset="0"/>
              </a:rPr>
              <a:t>den Süden Deutschlands schauen, ergibt </a:t>
            </a:r>
            <a:r>
              <a:rPr lang="de-DE" b="1" dirty="0" smtClean="0">
                <a:latin typeface="Calibri" panose="020F0502020204030204" pitchFamily="34" charset="0"/>
                <a:ea typeface="Calibri" panose="020F0502020204030204" pitchFamily="34" charset="0"/>
                <a:cs typeface="Calibri" panose="020F0502020204030204" pitchFamily="34" charset="0"/>
              </a:rPr>
              <a:t>sich schon </a:t>
            </a:r>
            <a:r>
              <a:rPr lang="de-DE" b="1" dirty="0">
                <a:latin typeface="Calibri" panose="020F0502020204030204" pitchFamily="34" charset="0"/>
                <a:ea typeface="Calibri" panose="020F0502020204030204" pitchFamily="34" charset="0"/>
                <a:cs typeface="Calibri" panose="020F0502020204030204" pitchFamily="34" charset="0"/>
              </a:rPr>
              <a:t>ein </a:t>
            </a:r>
            <a:r>
              <a:rPr lang="de-DE" b="1" dirty="0" smtClean="0">
                <a:latin typeface="Calibri" panose="020F0502020204030204" pitchFamily="34" charset="0"/>
                <a:ea typeface="Calibri" panose="020F0502020204030204" pitchFamily="34" charset="0"/>
                <a:cs typeface="Calibri" panose="020F0502020204030204" pitchFamily="34" charset="0"/>
              </a:rPr>
              <a:t>etwas anderes Bild. </a:t>
            </a:r>
          </a:p>
          <a:p>
            <a:r>
              <a:rPr lang="de-DE" dirty="0" smtClean="0">
                <a:latin typeface="Calibri" panose="020F0502020204030204" pitchFamily="34" charset="0"/>
                <a:ea typeface="Calibri" panose="020F0502020204030204" pitchFamily="34" charset="0"/>
                <a:cs typeface="Calibri" panose="020F0502020204030204" pitchFamily="34" charset="0"/>
              </a:rPr>
              <a:t>Denn</a:t>
            </a:r>
            <a:r>
              <a:rPr lang="de-DE" baseline="0" dirty="0" smtClean="0">
                <a:latin typeface="Calibri" panose="020F0502020204030204" pitchFamily="34" charset="0"/>
                <a:ea typeface="Calibri" panose="020F0502020204030204" pitchFamily="34" charset="0"/>
                <a:cs typeface="Calibri" panose="020F0502020204030204" pitchFamily="34" charset="0"/>
              </a:rPr>
              <a:t> B</a:t>
            </a:r>
            <a:r>
              <a:rPr lang="de-DE" dirty="0" smtClean="0">
                <a:latin typeface="Calibri" panose="020F0502020204030204" pitchFamily="34" charset="0"/>
                <a:ea typeface="Calibri" panose="020F0502020204030204" pitchFamily="34" charset="0"/>
                <a:cs typeface="Calibri" panose="020F0502020204030204" pitchFamily="34" charset="0"/>
              </a:rPr>
              <a:t>ayern </a:t>
            </a:r>
            <a:r>
              <a:rPr lang="de-DE" dirty="0">
                <a:latin typeface="Calibri" panose="020F0502020204030204" pitchFamily="34" charset="0"/>
                <a:ea typeface="Calibri" panose="020F0502020204030204" pitchFamily="34" charset="0"/>
                <a:cs typeface="Calibri" panose="020F0502020204030204" pitchFamily="34" charset="0"/>
              </a:rPr>
              <a:t>und Baden-Württemberg sind die beiden bedeutendsten Wasserkraft-Bundesländer Deutschlands. </a:t>
            </a:r>
            <a:r>
              <a:rPr lang="de-DE" b="1" dirty="0" smtClean="0">
                <a:latin typeface="Calibri" panose="020F0502020204030204" pitchFamily="34" charset="0"/>
                <a:ea typeface="Calibri" panose="020F0502020204030204" pitchFamily="34" charset="0"/>
                <a:cs typeface="Calibri" panose="020F0502020204030204" pitchFamily="34" charset="0"/>
              </a:rPr>
              <a:t>Zusammen entfallen auf sie mehr </a:t>
            </a:r>
            <a:r>
              <a:rPr lang="de-DE" b="1" dirty="0">
                <a:latin typeface="Calibri" panose="020F0502020204030204" pitchFamily="34" charset="0"/>
                <a:ea typeface="Calibri" panose="020F0502020204030204" pitchFamily="34" charset="0"/>
                <a:cs typeface="Calibri" panose="020F0502020204030204" pitchFamily="34" charset="0"/>
              </a:rPr>
              <a:t>als 80 Prozent der deutschen </a:t>
            </a:r>
            <a:r>
              <a:rPr lang="de-DE" b="1" dirty="0" smtClean="0">
                <a:latin typeface="Calibri" panose="020F0502020204030204" pitchFamily="34" charset="0"/>
                <a:ea typeface="Calibri" panose="020F0502020204030204" pitchFamily="34" charset="0"/>
                <a:cs typeface="Calibri" panose="020F0502020204030204" pitchFamily="34" charset="0"/>
              </a:rPr>
              <a:t>Wasserkrafterzeugung.</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smtClean="0">
                <a:latin typeface="Calibri" panose="020F0502020204030204" pitchFamily="34" charset="0"/>
                <a:ea typeface="Calibri" panose="020F0502020204030204" pitchFamily="34" charset="0"/>
                <a:cs typeface="Calibri" panose="020F0502020204030204" pitchFamily="34" charset="0"/>
              </a:rPr>
              <a:t>Allein in </a:t>
            </a:r>
            <a:r>
              <a:rPr lang="de-DE" dirty="0">
                <a:latin typeface="Calibri" panose="020F0502020204030204" pitchFamily="34" charset="0"/>
                <a:ea typeface="Calibri" panose="020F0502020204030204" pitchFamily="34" charset="0"/>
                <a:cs typeface="Calibri" panose="020F0502020204030204" pitchFamily="34" charset="0"/>
              </a:rPr>
              <a:t>Baden-Württemberg haben wir rund 1.800 Wasserkraftanlagen mit </a:t>
            </a:r>
            <a:r>
              <a:rPr lang="de-DE" dirty="0" smtClean="0">
                <a:latin typeface="Calibri" panose="020F0502020204030204" pitchFamily="34" charset="0"/>
                <a:ea typeface="Calibri" panose="020F0502020204030204" pitchFamily="34" charset="0"/>
                <a:cs typeface="Calibri" panose="020F0502020204030204" pitchFamily="34" charset="0"/>
              </a:rPr>
              <a:t>einer installierten Leistung</a:t>
            </a:r>
            <a:r>
              <a:rPr lang="de-DE" baseline="0" dirty="0" smtClean="0">
                <a:latin typeface="Calibri" panose="020F0502020204030204" pitchFamily="34" charset="0"/>
                <a:ea typeface="Calibri" panose="020F0502020204030204" pitchFamily="34" charset="0"/>
                <a:cs typeface="Calibri" panose="020F0502020204030204" pitchFamily="34" charset="0"/>
              </a:rPr>
              <a:t> von </a:t>
            </a:r>
            <a:r>
              <a:rPr lang="de-DE" dirty="0" smtClean="0">
                <a:latin typeface="Calibri" panose="020F0502020204030204" pitchFamily="34" charset="0"/>
                <a:ea typeface="Calibri" panose="020F0502020204030204" pitchFamily="34" charset="0"/>
                <a:cs typeface="Calibri" panose="020F0502020204030204" pitchFamily="34" charset="0"/>
              </a:rPr>
              <a:t>etwa </a:t>
            </a:r>
            <a:r>
              <a:rPr lang="de-DE" dirty="0">
                <a:latin typeface="Calibri" panose="020F0502020204030204" pitchFamily="34" charset="0"/>
                <a:ea typeface="Calibri" panose="020F0502020204030204" pitchFamily="34" charset="0"/>
                <a:cs typeface="Calibri" panose="020F0502020204030204" pitchFamily="34" charset="0"/>
              </a:rPr>
              <a:t>850 </a:t>
            </a:r>
            <a:r>
              <a:rPr lang="de-DE" dirty="0" smtClean="0">
                <a:latin typeface="Calibri" panose="020F0502020204030204" pitchFamily="34" charset="0"/>
                <a:ea typeface="Calibri" panose="020F0502020204030204" pitchFamily="34" charset="0"/>
                <a:cs typeface="Calibri" panose="020F0502020204030204" pitchFamily="34" charset="0"/>
              </a:rPr>
              <a:t>Megawatt. </a:t>
            </a:r>
            <a:r>
              <a:rPr lang="de-DE" dirty="0">
                <a:latin typeface="Calibri" panose="020F0502020204030204" pitchFamily="34" charset="0"/>
                <a:ea typeface="Calibri" panose="020F0502020204030204" pitchFamily="34" charset="0"/>
                <a:cs typeface="Calibri" panose="020F0502020204030204" pitchFamily="34" charset="0"/>
              </a:rPr>
              <a:t>Und </a:t>
            </a:r>
            <a:r>
              <a:rPr lang="de-DE" dirty="0" smtClean="0">
                <a:latin typeface="Calibri" panose="020F0502020204030204" pitchFamily="34" charset="0"/>
                <a:ea typeface="Calibri" panose="020F0502020204030204" pitchFamily="34" charset="0"/>
                <a:cs typeface="Calibri" panose="020F0502020204030204" pitchFamily="34" charset="0"/>
              </a:rPr>
              <a:t>auch in </a:t>
            </a:r>
            <a:r>
              <a:rPr lang="de-DE" dirty="0">
                <a:latin typeface="Calibri" panose="020F0502020204030204" pitchFamily="34" charset="0"/>
                <a:ea typeface="Calibri" panose="020F0502020204030204" pitchFamily="34" charset="0"/>
                <a:cs typeface="Calibri" panose="020F0502020204030204" pitchFamily="34" charset="0"/>
              </a:rPr>
              <a:t>Bayern </a:t>
            </a:r>
            <a:r>
              <a:rPr lang="de-DE" dirty="0" smtClean="0">
                <a:latin typeface="Calibri" panose="020F0502020204030204" pitchFamily="34" charset="0"/>
                <a:ea typeface="Calibri" panose="020F0502020204030204" pitchFamily="34" charset="0"/>
                <a:cs typeface="Calibri" panose="020F0502020204030204" pitchFamily="34" charset="0"/>
              </a:rPr>
              <a:t>gibt es mehrere </a:t>
            </a:r>
            <a:r>
              <a:rPr lang="de-DE" dirty="0">
                <a:latin typeface="Calibri" panose="020F0502020204030204" pitchFamily="34" charset="0"/>
                <a:ea typeface="Calibri" panose="020F0502020204030204" pitchFamily="34" charset="0"/>
                <a:cs typeface="Calibri" panose="020F0502020204030204" pitchFamily="34" charset="0"/>
              </a:rPr>
              <a:t>Tausend </a:t>
            </a:r>
            <a:r>
              <a:rPr lang="de-DE">
                <a:latin typeface="Calibri" panose="020F0502020204030204" pitchFamily="34" charset="0"/>
                <a:ea typeface="Calibri" panose="020F0502020204030204" pitchFamily="34" charset="0"/>
                <a:cs typeface="Calibri" panose="020F0502020204030204" pitchFamily="34" charset="0"/>
              </a:rPr>
              <a:t>Anlagen</a:t>
            </a:r>
            <a:r>
              <a:rPr lang="de-DE" smtClean="0">
                <a:latin typeface="Calibri" panose="020F0502020204030204" pitchFamily="34" charset="0"/>
                <a:ea typeface="Calibri" panose="020F0502020204030204" pitchFamily="34" charset="0"/>
                <a:cs typeface="Calibri" panose="020F0502020204030204" pitchFamily="34" charset="0"/>
              </a:rPr>
              <a:t>. Neben </a:t>
            </a:r>
            <a:r>
              <a:rPr lang="de-DE" dirty="0">
                <a:latin typeface="Calibri" panose="020F0502020204030204" pitchFamily="34" charset="0"/>
                <a:ea typeface="Calibri" panose="020F0502020204030204" pitchFamily="34" charset="0"/>
                <a:cs typeface="Calibri" panose="020F0502020204030204" pitchFamily="34" charset="0"/>
              </a:rPr>
              <a:t>wenigen großen Kraftwerken </a:t>
            </a:r>
            <a:r>
              <a:rPr lang="de-DE" dirty="0" smtClean="0">
                <a:latin typeface="Calibri" panose="020F0502020204030204" pitchFamily="34" charset="0"/>
                <a:ea typeface="Calibri" panose="020F0502020204030204" pitchFamily="34" charset="0"/>
                <a:cs typeface="Calibri" panose="020F0502020204030204" pitchFamily="34" charset="0"/>
              </a:rPr>
              <a:t>gibt es sehr </a:t>
            </a:r>
            <a:r>
              <a:rPr lang="de-DE" dirty="0">
                <a:latin typeface="Calibri" panose="020F0502020204030204" pitchFamily="34" charset="0"/>
                <a:ea typeface="Calibri" panose="020F0502020204030204" pitchFamily="34" charset="0"/>
                <a:cs typeface="Calibri" panose="020F0502020204030204" pitchFamily="34" charset="0"/>
              </a:rPr>
              <a:t>viele kleine und mittlere </a:t>
            </a:r>
            <a:r>
              <a:rPr lang="de-DE" dirty="0" smtClean="0">
                <a:latin typeface="Calibri" panose="020F0502020204030204" pitchFamily="34" charset="0"/>
                <a:ea typeface="Calibri" panose="020F0502020204030204" pitchFamily="34" charset="0"/>
                <a:cs typeface="Calibri" panose="020F0502020204030204" pitchFamily="34" charset="0"/>
              </a:rPr>
              <a:t>Anlagen mit einer Leistung bis zu </a:t>
            </a:r>
            <a:r>
              <a:rPr lang="de-DE" dirty="0">
                <a:latin typeface="Calibri" panose="020F0502020204030204" pitchFamily="34" charset="0"/>
                <a:ea typeface="Calibri" panose="020F0502020204030204" pitchFamily="34" charset="0"/>
                <a:cs typeface="Calibri" panose="020F0502020204030204" pitchFamily="34" charset="0"/>
              </a:rPr>
              <a:t>1 </a:t>
            </a:r>
            <a:r>
              <a:rPr lang="de-DE" dirty="0" smtClean="0">
                <a:latin typeface="Calibri" panose="020F0502020204030204" pitchFamily="34" charset="0"/>
                <a:ea typeface="Calibri" panose="020F0502020204030204" pitchFamily="34" charset="0"/>
                <a:cs typeface="Calibri" panose="020F0502020204030204" pitchFamily="34" charset="0"/>
              </a:rPr>
              <a:t>MW.</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Und genau auf diese Kleinwasserkraft möchte ich heute den Schwerpunkt legen – denn dort entscheiden sich aktuell einige ganz wesentliche Fragen zur zukünftigen Wirtschaftlichkeit und Weiterentwicklung.</a:t>
            </a:r>
          </a:p>
          <a:p>
            <a:r>
              <a:rPr lang="de-DE" dirty="0">
                <a:latin typeface="Calibri" panose="020F0502020204030204" pitchFamily="34" charset="0"/>
                <a:ea typeface="Calibri" panose="020F0502020204030204" pitchFamily="34" charset="0"/>
                <a:cs typeface="Calibri" panose="020F0502020204030204" pitchFamily="34" charset="0"/>
              </a:rPr>
              <a:t>Und damit kommen wir direkt zu einem der derzeit wichtigsten Themen: </a:t>
            </a:r>
            <a:r>
              <a:rPr lang="de-DE" b="1" dirty="0">
                <a:latin typeface="Calibri" panose="020F0502020204030204" pitchFamily="34" charset="0"/>
                <a:ea typeface="Calibri" panose="020F0502020204030204" pitchFamily="34" charset="0"/>
                <a:cs typeface="Calibri" panose="020F0502020204030204" pitchFamily="34" charset="0"/>
              </a:rPr>
              <a:t>dem EEG 2027.</a:t>
            </a:r>
            <a:endParaRPr lang="de-DE" dirty="0">
              <a:latin typeface="Calibri" panose="020F0502020204030204" pitchFamily="34" charset="0"/>
              <a:ea typeface="Calibri" panose="020F0502020204030204" pitchFamily="34" charset="0"/>
              <a:cs typeface="Calibri" panose="020F0502020204030204" pitchFamily="34" charset="0"/>
            </a:endParaRPr>
          </a:p>
          <a:p>
            <a:pPr marL="215973" defTabSz="881918">
              <a:defRPr/>
            </a:pPr>
            <a:r>
              <a:rPr lang="de-DE" b="1" spc="-1" dirty="0">
                <a:solidFill>
                  <a:srgbClr val="000000"/>
                </a:solidFill>
                <a:latin typeface="Calibri" panose="020F0502020204030204" pitchFamily="34" charset="0"/>
                <a:ea typeface="Calibri" panose="020F0502020204030204" pitchFamily="34" charset="0"/>
                <a:cs typeface="Calibri" panose="020F0502020204030204" pitchFamily="34" charset="0"/>
              </a:rPr>
              <a:t>Zahlen </a:t>
            </a:r>
            <a:r>
              <a:rPr lang="de-DE" b="1" spc="-1" dirty="0">
                <a:solidFill>
                  <a:srgbClr val="000000"/>
                </a:solidFill>
                <a:latin typeface="Calibri" panose="020F0502020204030204" pitchFamily="34" charset="0"/>
                <a:ea typeface="Calibri" panose="020F0502020204030204" pitchFamily="34" charset="0"/>
                <a:cs typeface="Calibri" panose="020F0502020204030204" pitchFamily="34" charset="0"/>
              </a:rPr>
              <a:t>aus BW* </a:t>
            </a:r>
            <a:r>
              <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de-DE" i="1" spc="-1" dirty="0">
                <a:solidFill>
                  <a:srgbClr val="000000"/>
                </a:solidFill>
                <a:latin typeface="Calibri" panose="020F0502020204030204" pitchFamily="34" charset="0"/>
                <a:ea typeface="Calibri" panose="020F0502020204030204" pitchFamily="34" charset="0"/>
                <a:cs typeface="Calibri" panose="020F0502020204030204" pitchFamily="34" charset="0"/>
              </a:rPr>
              <a:t>*Quellen: UM BW; Statistisches Landesamt BW; Energieatlas BW)</a:t>
            </a:r>
            <a:endParaRPr lang="de-DE" b="1"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l"/>
            <a:r>
              <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rPr>
              <a:t>decken rund 10-15 % des landesweiten Strommixes</a:t>
            </a:r>
          </a:p>
        </p:txBody>
      </p:sp>
      <p:sp>
        <p:nvSpPr>
          <p:cNvPr id="355" name="PlaceHolder 3"/>
          <p:cNvSpPr>
            <a:spLocks noGrp="1"/>
          </p:cNvSpPr>
          <p:nvPr>
            <p:ph type="sldNum" idx="46"/>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C92D1837-A923-47ED-9CBC-01FF36337EC3}" type="slidenum">
              <a:rPr lang="de-DE"/>
              <a:pPr/>
              <a:t>4</a:t>
            </a:fld>
            <a:endParaRPr lang="de-DE" dirty="0">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noRot="1" noChangeAspect="1"/>
          </p:cNvSpPr>
          <p:nvPr>
            <p:ph type="sldImg"/>
          </p:nvPr>
        </p:nvSpPr>
        <p:spPr>
          <a:xfrm>
            <a:off x="422275" y="1241425"/>
            <a:ext cx="5951538" cy="3348038"/>
          </a:xfrm>
          <a:prstGeom prst="rect">
            <a:avLst/>
          </a:prstGeom>
          <a:ln w="0">
            <a:noFill/>
          </a:ln>
        </p:spPr>
      </p:sp>
      <p:sp>
        <p:nvSpPr>
          <p:cNvPr id="354"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Bevor wir uns die aktuelle Novelle anschauen, möchte ich ganz kurz zurückblicken. Das EEG begleitet die Wasserkraft in Deutschland</a:t>
            </a:r>
            <a:r>
              <a:rPr lang="de-DE" baseline="0" dirty="0">
                <a:latin typeface="Calibri" panose="020F0502020204030204" pitchFamily="34" charset="0"/>
                <a:ea typeface="Calibri" panose="020F0502020204030204" pitchFamily="34" charset="0"/>
                <a:cs typeface="Calibri" panose="020F0502020204030204" pitchFamily="34" charset="0"/>
              </a:rPr>
              <a:t> </a:t>
            </a:r>
            <a:r>
              <a:rPr lang="de-DE" dirty="0">
                <a:latin typeface="Calibri" panose="020F0502020204030204" pitchFamily="34" charset="0"/>
                <a:ea typeface="Calibri" panose="020F0502020204030204" pitchFamily="34" charset="0"/>
                <a:cs typeface="Calibri" panose="020F0502020204030204" pitchFamily="34" charset="0"/>
              </a:rPr>
              <a:t>inzwischen seit mehr als 25 Jahren.</a:t>
            </a:r>
          </a:p>
          <a:p>
            <a:r>
              <a:rPr lang="de-DE" dirty="0">
                <a:latin typeface="Calibri" panose="020F0502020204030204" pitchFamily="34" charset="0"/>
                <a:ea typeface="Calibri" panose="020F0502020204030204" pitchFamily="34" charset="0"/>
                <a:cs typeface="Calibri" panose="020F0502020204030204" pitchFamily="34" charset="0"/>
              </a:rPr>
              <a:t>Im Jahr 2000 war die Zielsetzung noch sehr klar: Bestand sichern und Modernisierungen anreizen. Danach kamen zunehmend ökologische Anforderungen, die Förderdauer wurde reduziert, die Direktvermarktung eingeführt und schließlich auch die Degression.</a:t>
            </a:r>
          </a:p>
          <a:p>
            <a:r>
              <a:rPr lang="de-DE" dirty="0">
                <a:latin typeface="Calibri" panose="020F0502020204030204" pitchFamily="34" charset="0"/>
                <a:ea typeface="Calibri" panose="020F0502020204030204" pitchFamily="34" charset="0"/>
                <a:cs typeface="Calibri" panose="020F0502020204030204" pitchFamily="34" charset="0"/>
              </a:rPr>
              <a:t>Interessant ist dabei der Blick auf die Vergütung: 2012 lagen wir für Anlagen bis 500 Kilowatt bei 12,7 Cent, im EEG 2027 wären es 11,79 Cent. Gleichzeitig sind Kosten und Anforderungen deutlich gestiegen.</a:t>
            </a:r>
          </a:p>
          <a:p>
            <a:r>
              <a:rPr lang="de-DE" dirty="0">
                <a:latin typeface="Calibri" panose="020F0502020204030204" pitchFamily="34" charset="0"/>
                <a:ea typeface="Calibri" panose="020F0502020204030204" pitchFamily="34" charset="0"/>
                <a:cs typeface="Calibri" panose="020F0502020204030204" pitchFamily="34" charset="0"/>
              </a:rPr>
              <a:t>Und genau deshalb ist die aktuelle EEG-Novelle für die Kleinwasserkraft so entscheidend, denn es kommt die Frage auf:</a:t>
            </a:r>
          </a:p>
          <a:p>
            <a:pPr marL="215973" defTabSz="881918">
              <a:defRPr/>
            </a:pPr>
            <a:r>
              <a:rPr lang="de-DE" b="1" dirty="0">
                <a:latin typeface="Calibri" panose="020F0502020204030204" pitchFamily="34" charset="0"/>
                <a:ea typeface="Calibri" panose="020F0502020204030204" pitchFamily="34" charset="0"/>
                <a:cs typeface="Calibri" panose="020F0502020204030204" pitchFamily="34" charset="0"/>
              </a:rPr>
              <a:t>Reicht dieser Rahmen noch aus, um bestehende Anlagen zu erhalten und vor allem weiter zu modernisieren?</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355" name="PlaceHolder 3"/>
          <p:cNvSpPr>
            <a:spLocks noGrp="1"/>
          </p:cNvSpPr>
          <p:nvPr>
            <p:ph type="sldNum" idx="46"/>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C92D1837-A923-47ED-9CBC-01FF36337EC3}" type="slidenum">
              <a:rPr lang="de-DE"/>
              <a:pPr/>
              <a:t>5</a:t>
            </a:fld>
            <a:endParaRPr lang="de-DE" dirty="0">
              <a:latin typeface="Times New Roman"/>
            </a:endParaRPr>
          </a:p>
        </p:txBody>
      </p:sp>
    </p:spTree>
    <p:extLst>
      <p:ext uri="{BB962C8B-B14F-4D97-AF65-F5344CB8AC3E}">
        <p14:creationId xmlns:p14="http://schemas.microsoft.com/office/powerpoint/2010/main" val="52651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Was fordern wir also mit Blick auf das EEG 2027? Im Kern geht es uns gar nicht um ein völlig neues Fördersystem, sondern darum, die bestehenden Standorte wieder wirtschaftlich zukunftsfähig zu machen.</a:t>
            </a:r>
          </a:p>
          <a:p>
            <a:r>
              <a:rPr lang="de-DE" dirty="0">
                <a:latin typeface="Calibri" panose="020F0502020204030204" pitchFamily="34" charset="0"/>
                <a:ea typeface="Calibri" panose="020F0502020204030204" pitchFamily="34" charset="0"/>
                <a:cs typeface="Calibri" panose="020F0502020204030204" pitchFamily="34" charset="0"/>
              </a:rPr>
              <a:t>Ein wichtiger Punkt ist die Kleinstwasserkraft. Beim aktuellen Stand des</a:t>
            </a:r>
            <a:r>
              <a:rPr lang="de-DE" baseline="0" dirty="0">
                <a:latin typeface="Calibri" panose="020F0502020204030204" pitchFamily="34" charset="0"/>
                <a:ea typeface="Calibri" panose="020F0502020204030204" pitchFamily="34" charset="0"/>
                <a:cs typeface="Calibri" panose="020F0502020204030204" pitchFamily="34" charset="0"/>
              </a:rPr>
              <a:t> EEG werden in Zukunft alle Anlagen kleiner 25 kW, welche Strom aus erneuerbaren Energien herstellen, keine EEG-Vergütung mehr erhalten. Hier haben wir es geschafft, dass Wasserkraftanlagen bei dieser Regelung ausgenommen werden. </a:t>
            </a:r>
            <a:r>
              <a:rPr lang="de-DE" dirty="0">
                <a:latin typeface="Calibri" panose="020F0502020204030204" pitchFamily="34" charset="0"/>
                <a:ea typeface="Calibri" panose="020F0502020204030204" pitchFamily="34" charset="0"/>
                <a:cs typeface="Calibri" panose="020F0502020204030204" pitchFamily="34" charset="0"/>
              </a:rPr>
              <a:t>Die Ausnahme muss aus unserer Sicht </a:t>
            </a:r>
            <a:r>
              <a:rPr lang="de-DE" dirty="0" smtClean="0">
                <a:latin typeface="Calibri" panose="020F0502020204030204" pitchFamily="34" charset="0"/>
                <a:ea typeface="Calibri" panose="020F0502020204030204" pitchFamily="34" charset="0"/>
                <a:cs typeface="Calibri" panose="020F0502020204030204" pitchFamily="34" charset="0"/>
              </a:rPr>
              <a:t>dringend </a:t>
            </a:r>
            <a:r>
              <a:rPr lang="de-DE" dirty="0">
                <a:latin typeface="Calibri" panose="020F0502020204030204" pitchFamily="34" charset="0"/>
                <a:ea typeface="Calibri" panose="020F0502020204030204" pitchFamily="34" charset="0"/>
                <a:cs typeface="Calibri" panose="020F0502020204030204" pitchFamily="34" charset="0"/>
              </a:rPr>
              <a:t>erhalten bleiben.</a:t>
            </a:r>
          </a:p>
          <a:p>
            <a:r>
              <a:rPr lang="de-DE" dirty="0">
                <a:latin typeface="Calibri" panose="020F0502020204030204" pitchFamily="34" charset="0"/>
                <a:ea typeface="Calibri" panose="020F0502020204030204" pitchFamily="34" charset="0"/>
                <a:cs typeface="Calibri" panose="020F0502020204030204" pitchFamily="34" charset="0"/>
              </a:rPr>
              <a:t>Außerdem fordern wir eine neue Vergütungsklasse bis 100 Kilowatt und eine Anpassung der weiteren Vergütungsklassen. Unsere Forderung liegt für 100 kW bei 19,5 Cent. Auch beim</a:t>
            </a:r>
            <a:r>
              <a:rPr lang="de-DE" baseline="0" dirty="0">
                <a:latin typeface="Calibri" panose="020F0502020204030204" pitchFamily="34" charset="0"/>
                <a:ea typeface="Calibri" panose="020F0502020204030204" pitchFamily="34" charset="0"/>
                <a:cs typeface="Calibri" panose="020F0502020204030204" pitchFamily="34" charset="0"/>
              </a:rPr>
              <a:t> Erfahrungsbericht, welcher alle paar Jahre im Auftrag vom Bundeswirtschaftsministerium erstellt wird, kommen ähnliche Ergebnisse raus. </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Weiter</a:t>
            </a:r>
            <a:r>
              <a:rPr lang="de-DE" baseline="0" dirty="0">
                <a:latin typeface="Calibri" panose="020F0502020204030204" pitchFamily="34" charset="0"/>
                <a:ea typeface="Calibri" panose="020F0502020204030204" pitchFamily="34" charset="0"/>
                <a:cs typeface="Calibri" panose="020F0502020204030204" pitchFamily="34" charset="0"/>
              </a:rPr>
              <a:t> </a:t>
            </a:r>
            <a:r>
              <a:rPr lang="de-DE" dirty="0">
                <a:latin typeface="Calibri" panose="020F0502020204030204" pitchFamily="34" charset="0"/>
                <a:ea typeface="Calibri" panose="020F0502020204030204" pitchFamily="34" charset="0"/>
                <a:cs typeface="Calibri" panose="020F0502020204030204" pitchFamily="34" charset="0"/>
              </a:rPr>
              <a:t>fordern wir die Abschaffung der Degression. Denn anders als beispielsweise bei Photovoltaik sind bei der Wasserkraft keine vergleichbaren Kostensenkungen zu erwarten bzw. nie zu erwarten gewesen – im Gegenteil, die Anforderungen und damit auch die Investitionen sind gestiegen. </a:t>
            </a:r>
          </a:p>
          <a:p>
            <a:r>
              <a:rPr lang="de-DE" dirty="0">
                <a:latin typeface="Calibri" panose="020F0502020204030204" pitchFamily="34" charset="0"/>
                <a:ea typeface="Calibri" panose="020F0502020204030204" pitchFamily="34" charset="0"/>
                <a:cs typeface="Calibri" panose="020F0502020204030204" pitchFamily="34" charset="0"/>
              </a:rPr>
              <a:t>Ein weiterer Punkt ist für uns aber besonders wichtig: </a:t>
            </a:r>
            <a:r>
              <a:rPr lang="de-DE" b="1" dirty="0">
                <a:latin typeface="Calibri" panose="020F0502020204030204" pitchFamily="34" charset="0"/>
                <a:ea typeface="Calibri" panose="020F0502020204030204" pitchFamily="34" charset="0"/>
                <a:cs typeface="Calibri" panose="020F0502020204030204" pitchFamily="34" charset="0"/>
              </a:rPr>
              <a:t>Was verstehen wir künftig überhaupt unter einer Modernisierung oder Ertüchtigung einer Wasserkraftanlage?</a:t>
            </a:r>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6</a:t>
            </a:fld>
            <a:endParaRPr lang="de-DE" dirty="0">
              <a:latin typeface="Times New Roman"/>
            </a:endParaRPr>
          </a:p>
        </p:txBody>
      </p:sp>
    </p:spTree>
    <p:extLst>
      <p:ext uri="{BB962C8B-B14F-4D97-AF65-F5344CB8AC3E}">
        <p14:creationId xmlns:p14="http://schemas.microsoft.com/office/powerpoint/2010/main" val="2174362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Bisher denken wir bei der Ertüchtigung einer Wasserkraftanlage vor allem an eines: mehr Leistung und mehr Kilowattstunden.</a:t>
            </a:r>
          </a:p>
          <a:p>
            <a:r>
              <a:rPr lang="de-DE" dirty="0">
                <a:latin typeface="Calibri" panose="020F0502020204030204" pitchFamily="34" charset="0"/>
                <a:ea typeface="Calibri" panose="020F0502020204030204" pitchFamily="34" charset="0"/>
                <a:cs typeface="Calibri" panose="020F0502020204030204" pitchFamily="34" charset="0"/>
              </a:rPr>
              <a:t>Wir sagen aber: Das greift heute zu kurz.</a:t>
            </a:r>
          </a:p>
          <a:p>
            <a:r>
              <a:rPr lang="de-DE" dirty="0">
                <a:latin typeface="Calibri" panose="020F0502020204030204" pitchFamily="34" charset="0"/>
                <a:ea typeface="Calibri" panose="020F0502020204030204" pitchFamily="34" charset="0"/>
                <a:cs typeface="Calibri" panose="020F0502020204030204" pitchFamily="34" charset="0"/>
              </a:rPr>
              <a:t>Wenn ein Betreiber investiert, um seine Anlage schwarzstartfähig zu machen, einen Inselbetrieb zu ermöglichen oder im Krisenfall kritische Infrastruktur mit Strom zu versorgen, dann erhöht er zwar möglicherweise nicht seine Jahresarbeit – </a:t>
            </a:r>
            <a:r>
              <a:rPr lang="de-DE" b="1" dirty="0">
                <a:latin typeface="Calibri" panose="020F0502020204030204" pitchFamily="34" charset="0"/>
                <a:ea typeface="Calibri" panose="020F0502020204030204" pitchFamily="34" charset="0"/>
                <a:cs typeface="Calibri" panose="020F0502020204030204" pitchFamily="34" charset="0"/>
              </a:rPr>
              <a:t>aber er erhöht den Wert dieser Anlage für unser Energiesystem.</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Deshalb wollen wir, dass solche Maßnahmen künftig im EEG berücksichtigt werden.</a:t>
            </a:r>
          </a:p>
          <a:p>
            <a:r>
              <a:rPr lang="de-DE" dirty="0">
                <a:latin typeface="Calibri" panose="020F0502020204030204" pitchFamily="34" charset="0"/>
                <a:ea typeface="Calibri" panose="020F0502020204030204" pitchFamily="34" charset="0"/>
                <a:cs typeface="Calibri" panose="020F0502020204030204" pitchFamily="34" charset="0"/>
              </a:rPr>
              <a:t>Und damit sind wir bei einer Frage, die für die Kleinwasserkraft zunehmend wichtiger wird: </a:t>
            </a:r>
          </a:p>
          <a:p>
            <a:r>
              <a:rPr lang="de-DE" b="1" dirty="0">
                <a:latin typeface="Calibri" panose="020F0502020204030204" pitchFamily="34" charset="0"/>
                <a:ea typeface="Calibri" panose="020F0502020204030204" pitchFamily="34" charset="0"/>
                <a:cs typeface="Calibri" panose="020F0502020204030204" pitchFamily="34" charset="0"/>
              </a:rPr>
              <a:t>Was ist unser Strom eigentlich wert – beziehungsweise was leistet eine Wasserkraftanlage über die reine Stromerzeugung hinaus?</a:t>
            </a:r>
            <a:endParaRPr lang="de-DE" dirty="0">
              <a:latin typeface="Calibri" panose="020F0502020204030204" pitchFamily="34" charset="0"/>
              <a:ea typeface="Calibri" panose="020F0502020204030204" pitchFamily="34" charset="0"/>
              <a:cs typeface="Calibri" panose="020F0502020204030204" pitchFamily="34" charset="0"/>
            </a:endParaRPr>
          </a:p>
          <a:p>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7</a:t>
            </a:fld>
            <a:endParaRPr lang="de-DE" dirty="0">
              <a:latin typeface="Times New Roman"/>
            </a:endParaRPr>
          </a:p>
        </p:txBody>
      </p:sp>
    </p:spTree>
    <p:extLst>
      <p:ext uri="{BB962C8B-B14F-4D97-AF65-F5344CB8AC3E}">
        <p14:creationId xmlns:p14="http://schemas.microsoft.com/office/powerpoint/2010/main" val="3626896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Auf die technischen Möglichkeiten möchte ich an dieser Stelle gar nicht mehr ausführlich eingehen – Sie haben die Studie heute Vormittag bereits vorgestellt bekommen.</a:t>
            </a:r>
          </a:p>
          <a:p>
            <a:r>
              <a:rPr lang="de-DE" dirty="0">
                <a:latin typeface="Calibri" panose="020F0502020204030204" pitchFamily="34" charset="0"/>
                <a:ea typeface="Calibri" panose="020F0502020204030204" pitchFamily="34" charset="0"/>
                <a:cs typeface="Calibri" panose="020F0502020204030204" pitchFamily="34" charset="0"/>
              </a:rPr>
              <a:t>Für uns als Verband ist aber vor allem die politische Schlussfolgerung daraus entscheidend: </a:t>
            </a:r>
            <a:r>
              <a:rPr lang="de-DE" b="1" dirty="0">
                <a:latin typeface="Calibri" panose="020F0502020204030204" pitchFamily="34" charset="0"/>
                <a:ea typeface="Calibri" panose="020F0502020204030204" pitchFamily="34" charset="0"/>
                <a:cs typeface="Calibri" panose="020F0502020204030204" pitchFamily="34" charset="0"/>
              </a:rPr>
              <a:t>Kleinwasserkraft kann deutlich mehr als nur Kilowattstunden erzeugen.</a:t>
            </a:r>
            <a:r>
              <a:rPr lang="de-DE" dirty="0">
                <a:latin typeface="Calibri" panose="020F0502020204030204" pitchFamily="34" charset="0"/>
                <a:ea typeface="Calibri" panose="020F0502020204030204" pitchFamily="34" charset="0"/>
                <a:cs typeface="Calibri" panose="020F0502020204030204" pitchFamily="34" charset="0"/>
              </a:rPr>
              <a:t> Sie kann Systemdienstleistungen erbringen, zur Netzstabilität beitragen und – entsprechend technisch ausgerüstet – auch für Inselbetrieb, Schwarzstart und regionale Krisenvorsorge genutzt werden.</a:t>
            </a:r>
          </a:p>
          <a:p>
            <a:r>
              <a:rPr lang="de-DE" dirty="0">
                <a:latin typeface="Calibri" panose="020F0502020204030204" pitchFamily="34" charset="0"/>
                <a:ea typeface="Calibri" panose="020F0502020204030204" pitchFamily="34" charset="0"/>
                <a:cs typeface="Calibri" panose="020F0502020204030204" pitchFamily="34" charset="0"/>
              </a:rPr>
              <a:t>Genau deshalb versuchen wir, diese Tatsache jetzt auch in die politische Diskussion einzubringen. Wie ich beim EEG bereits gezeigt habe, fordern wir beispielsweise, dass Investitionen in Schwarzstartfähigkeit, Inselbetrieb oder Krisenvorsorge künftig auch als Ertüchtigungsmaßnahmen anerkannt werden.</a:t>
            </a:r>
          </a:p>
          <a:p>
            <a:r>
              <a:rPr lang="de-DE" b="1" dirty="0">
                <a:latin typeface="Calibri" panose="020F0502020204030204" pitchFamily="34" charset="0"/>
                <a:ea typeface="Calibri" panose="020F0502020204030204" pitchFamily="34" charset="0"/>
                <a:cs typeface="Calibri" panose="020F0502020204030204" pitchFamily="34" charset="0"/>
              </a:rPr>
              <a:t>Denn wenn Wasserkraft mehr für unser Energiesystem leistet als reine Stromerzeugung, muss dieser zusätzliche Wert künftig auch sichtbar gemacht und honoriert werden.</a:t>
            </a:r>
          </a:p>
          <a:p>
            <a:endParaRPr lang="de-DE" b="1" dirty="0">
              <a:latin typeface="Calibri" panose="020F0502020204030204" pitchFamily="34" charset="0"/>
              <a:ea typeface="Calibri" panose="020F0502020204030204" pitchFamily="34" charset="0"/>
              <a:cs typeface="Calibri" panose="020F0502020204030204" pitchFamily="34" charset="0"/>
            </a:endParaRPr>
          </a:p>
          <a:p>
            <a:r>
              <a:rPr lang="de-DE" b="1" dirty="0">
                <a:latin typeface="Calibri" panose="020F0502020204030204" pitchFamily="34" charset="0"/>
                <a:ea typeface="Calibri" panose="020F0502020204030204" pitchFamily="34" charset="0"/>
                <a:cs typeface="Calibri" panose="020F0502020204030204" pitchFamily="34" charset="0"/>
              </a:rPr>
              <a:t>Übergang zu Genehmigungen:</a:t>
            </a:r>
          </a:p>
          <a:p>
            <a:r>
              <a:rPr lang="de-DE" dirty="0">
                <a:latin typeface="Calibri" panose="020F0502020204030204" pitchFamily="34" charset="0"/>
                <a:ea typeface="Calibri" panose="020F0502020204030204" pitchFamily="34" charset="0"/>
                <a:cs typeface="Calibri" panose="020F0502020204030204" pitchFamily="34" charset="0"/>
              </a:rPr>
              <a:t>Neben den wirtschaftlichen Rahmenbedingungen gibt es aber noch einen zweiten Punkt, der darüber entscheidet, ob wir unsere bestehenden Standorte überhaupt weiterentwickeln können: </a:t>
            </a:r>
            <a:r>
              <a:rPr lang="de-DE" b="1" dirty="0">
                <a:latin typeface="Calibri" panose="020F0502020204030204" pitchFamily="34" charset="0"/>
                <a:ea typeface="Calibri" panose="020F0502020204030204" pitchFamily="34" charset="0"/>
                <a:cs typeface="Calibri" panose="020F0502020204030204" pitchFamily="34" charset="0"/>
              </a:rPr>
              <a:t>die Genehmigungsverfahren.</a:t>
            </a:r>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8</a:t>
            </a:fld>
            <a:endParaRPr lang="de-DE" dirty="0">
              <a:latin typeface="Times New Roman"/>
            </a:endParaRPr>
          </a:p>
        </p:txBody>
      </p:sp>
    </p:spTree>
    <p:extLst>
      <p:ext uri="{BB962C8B-B14F-4D97-AF65-F5344CB8AC3E}">
        <p14:creationId xmlns:p14="http://schemas.microsoft.com/office/powerpoint/2010/main" val="1245941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Ein weiteres Thema, das unsere Betreiber sehr stark beschäftigt, sind natürlich die Genehmigungsverfahren. Ich glaube, damit erzähle ich Ihnen in Österreich vermutlich nichts völlig Neues.</a:t>
            </a:r>
          </a:p>
          <a:p>
            <a:r>
              <a:rPr lang="de-DE" dirty="0">
                <a:latin typeface="Calibri" panose="020F0502020204030204" pitchFamily="34" charset="0"/>
                <a:ea typeface="Calibri" panose="020F0502020204030204" pitchFamily="34" charset="0"/>
                <a:cs typeface="Calibri" panose="020F0502020204030204" pitchFamily="34" charset="0"/>
              </a:rPr>
              <a:t>Gut finde ich den Ansatz, den wir derzeit insbesondere im Süden Deutschlands verfolgen.</a:t>
            </a:r>
          </a:p>
          <a:p>
            <a:r>
              <a:rPr lang="de-DE" dirty="0">
                <a:latin typeface="Calibri" panose="020F0502020204030204" pitchFamily="34" charset="0"/>
                <a:ea typeface="Calibri" panose="020F0502020204030204" pitchFamily="34" charset="0"/>
                <a:cs typeface="Calibri" panose="020F0502020204030204" pitchFamily="34" charset="0"/>
              </a:rPr>
              <a:t>In wasserrechtlichen Verfahren werden die ökologischen Auswirkungen einer Wasserkraftanlage sehr intensiv betrachtet – und das ist selbstverständlich auch richtig. Was aus unserer Sicht aber häufig zu wenig,</a:t>
            </a:r>
            <a:r>
              <a:rPr lang="de-DE" baseline="0" dirty="0">
                <a:latin typeface="Calibri" panose="020F0502020204030204" pitchFamily="34" charset="0"/>
                <a:ea typeface="Calibri" panose="020F0502020204030204" pitchFamily="34" charset="0"/>
                <a:cs typeface="Calibri" panose="020F0502020204030204" pitchFamily="34" charset="0"/>
              </a:rPr>
              <a:t> bis gar nicht, </a:t>
            </a:r>
            <a:r>
              <a:rPr lang="de-DE" dirty="0">
                <a:latin typeface="Calibri" panose="020F0502020204030204" pitchFamily="34" charset="0"/>
                <a:ea typeface="Calibri" panose="020F0502020204030204" pitchFamily="34" charset="0"/>
                <a:cs typeface="Calibri" panose="020F0502020204030204" pitchFamily="34" charset="0"/>
              </a:rPr>
              <a:t>sichtbar wird, sind andere öffentliche Interessen: </a:t>
            </a:r>
          </a:p>
          <a:p>
            <a:r>
              <a:rPr lang="de-DE" b="1" dirty="0">
                <a:latin typeface="Calibri" panose="020F0502020204030204" pitchFamily="34" charset="0"/>
                <a:ea typeface="Calibri" panose="020F0502020204030204" pitchFamily="34" charset="0"/>
                <a:cs typeface="Calibri" panose="020F0502020204030204" pitchFamily="34" charset="0"/>
              </a:rPr>
              <a:t>Welche Bedeutung hat die Anlage für die regionale Energieversorgung? Welche wirtschaftliche Bedeutung hat der Standort? Welchen Beitrag leistet sie zur Versorgungssicherheit?</a:t>
            </a:r>
            <a:endParaRPr lang="de-DE" dirty="0">
              <a:latin typeface="Calibri" panose="020F0502020204030204" pitchFamily="34" charset="0"/>
              <a:ea typeface="Calibri" panose="020F0502020204030204" pitchFamily="34" charset="0"/>
              <a:cs typeface="Calibri" panose="020F0502020204030204" pitchFamily="34" charset="0"/>
            </a:endParaRP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Und genau hier wird die Industrie- und Handelskammern,</a:t>
            </a:r>
            <a:r>
              <a:rPr lang="de-DE" baseline="0" dirty="0">
                <a:latin typeface="Calibri" panose="020F0502020204030204" pitchFamily="34" charset="0"/>
                <a:ea typeface="Calibri" panose="020F0502020204030204" pitchFamily="34" charset="0"/>
                <a:cs typeface="Calibri" panose="020F0502020204030204" pitchFamily="34" charset="0"/>
              </a:rPr>
              <a:t> IHKen, </a:t>
            </a:r>
            <a:r>
              <a:rPr lang="de-DE" dirty="0">
                <a:latin typeface="Calibri" panose="020F0502020204030204" pitchFamily="34" charset="0"/>
                <a:ea typeface="Calibri" panose="020F0502020204030204" pitchFamily="34" charset="0"/>
                <a:cs typeface="Calibri" panose="020F0502020204030204" pitchFamily="34" charset="0"/>
              </a:rPr>
              <a:t>seit Dezember 2021 eingebunden, zumindest in Bayern. Denn seit diesem Datum gilt dort eine Verwaltungsvorschrift, dass die IHK als Sachverständige im Verfahren zu den Belangen: Anlagenleistung, Wirkungsgrad, Grundlastfähigkeit, Klimaschutz, volkswirtschaftlichen Aspekten und regionaler Versorgungssicherheit gehört werden müssen. </a:t>
            </a:r>
          </a:p>
          <a:p>
            <a:r>
              <a:rPr lang="de-DE" dirty="0">
                <a:latin typeface="Calibri" panose="020F0502020204030204" pitchFamily="34" charset="0"/>
                <a:ea typeface="Calibri" panose="020F0502020204030204" pitchFamily="34" charset="0"/>
                <a:cs typeface="Calibri" panose="020F0502020204030204" pitchFamily="34" charset="0"/>
              </a:rPr>
              <a:t>In Baden-Württemberg arbeiten wir derzeit ebenfalls daran, diese Zusammenarbeit auszubauen. Es gibt leider noch keine Verwaltungsvorschrift jedoch haben wir es geschafft, dass die IHK von sich aus als Träger öffentlicher Belange während der Wasserrechtlichen Genehmigung Stellung zu genau den Punkten wie Bayern nimmt und das ist durch einen alten Erlass auch möglich. </a:t>
            </a:r>
          </a:p>
          <a:p>
            <a:r>
              <a:rPr lang="de-DE" dirty="0">
                <a:latin typeface="Calibri" panose="020F0502020204030204" pitchFamily="34" charset="0"/>
                <a:ea typeface="Calibri" panose="020F0502020204030204" pitchFamily="34" charset="0"/>
                <a:cs typeface="Calibri" panose="020F0502020204030204" pitchFamily="34" charset="0"/>
              </a:rPr>
              <a:t>Dabei geht es ausdrücklich nicht darum, ökologische Anforderungen zurückzudrängen. </a:t>
            </a:r>
            <a:r>
              <a:rPr lang="de-DE" b="1" dirty="0">
                <a:latin typeface="Calibri" panose="020F0502020204030204" pitchFamily="34" charset="0"/>
                <a:ea typeface="Calibri" panose="020F0502020204030204" pitchFamily="34" charset="0"/>
                <a:cs typeface="Calibri" panose="020F0502020204030204" pitchFamily="34" charset="0"/>
              </a:rPr>
              <a:t>Es geht darum, dass bei einer Abwägung auch Energieversorgung, Wirtschaftlichkeit, Standort und Versorgungssicherheit angemessen sichtbar sind.</a:t>
            </a:r>
          </a:p>
          <a:p>
            <a:endParaRPr lang="de-DE" b="1" dirty="0">
              <a:latin typeface="Calibri" panose="020F0502020204030204" pitchFamily="34" charset="0"/>
              <a:ea typeface="Calibri" panose="020F0502020204030204" pitchFamily="34" charset="0"/>
              <a:cs typeface="Calibri" panose="020F0502020204030204" pitchFamily="34" charset="0"/>
            </a:endParaRPr>
          </a:p>
          <a:p>
            <a:r>
              <a:rPr lang="de-DE" b="1" dirty="0">
                <a:latin typeface="Calibri" panose="020F0502020204030204" pitchFamily="34" charset="0"/>
                <a:ea typeface="Calibri" panose="020F0502020204030204" pitchFamily="34" charset="0"/>
                <a:cs typeface="Calibri" panose="020F0502020204030204" pitchFamily="34" charset="0"/>
              </a:rPr>
              <a:t>Übergang zur Aquathermie:</a:t>
            </a:r>
          </a:p>
          <a:p>
            <a:r>
              <a:rPr lang="de-DE" dirty="0">
                <a:latin typeface="Calibri" panose="020F0502020204030204" pitchFamily="34" charset="0"/>
                <a:ea typeface="Calibri" panose="020F0502020204030204" pitchFamily="34" charset="0"/>
                <a:cs typeface="Calibri" panose="020F0502020204030204" pitchFamily="34" charset="0"/>
              </a:rPr>
              <a:t>Und Genehmigungsverfahren werden nicht nur dann relevant, wenn wir bestehende Wasserkraftanlagen modernisieren. Sie spielen natürlich auch eine Rolle, wenn wir bestehende Standorte künftig </a:t>
            </a:r>
            <a:r>
              <a:rPr lang="de-DE" b="1" dirty="0">
                <a:latin typeface="Calibri" panose="020F0502020204030204" pitchFamily="34" charset="0"/>
                <a:ea typeface="Calibri" panose="020F0502020204030204" pitchFamily="34" charset="0"/>
                <a:cs typeface="Calibri" panose="020F0502020204030204" pitchFamily="34" charset="0"/>
              </a:rPr>
              <a:t>für zusätzliche Anwendungen nutzen wollen</a:t>
            </a:r>
            <a:r>
              <a:rPr lang="de-DE" dirty="0">
                <a:latin typeface="Calibri" panose="020F0502020204030204" pitchFamily="34" charset="0"/>
                <a:ea typeface="Calibri" panose="020F0502020204030204" pitchFamily="34" charset="0"/>
                <a:cs typeface="Calibri" panose="020F0502020204030204" pitchFamily="34" charset="0"/>
              </a:rPr>
              <a:t>.</a:t>
            </a:r>
          </a:p>
          <a:p>
            <a:r>
              <a:rPr lang="de-DE" dirty="0">
                <a:latin typeface="Calibri" panose="020F0502020204030204" pitchFamily="34" charset="0"/>
                <a:ea typeface="Calibri" panose="020F0502020204030204" pitchFamily="34" charset="0"/>
                <a:cs typeface="Calibri" panose="020F0502020204030204" pitchFamily="34" charset="0"/>
              </a:rPr>
              <a:t>Damit möchte ich zu einer Entwicklung kommen, die ich persönlich wirklich gut finde: </a:t>
            </a:r>
            <a:r>
              <a:rPr lang="de-DE" b="1" dirty="0">
                <a:latin typeface="Calibri" panose="020F0502020204030204" pitchFamily="34" charset="0"/>
                <a:ea typeface="Calibri" panose="020F0502020204030204" pitchFamily="34" charset="0"/>
                <a:cs typeface="Calibri" panose="020F0502020204030204" pitchFamily="34" charset="0"/>
              </a:rPr>
              <a:t>Aquathermie – also die Verbindung von Wasserkraft und Wärmeversorgung.</a:t>
            </a:r>
            <a:endParaRPr lang="de-D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9</a:t>
            </a:fld>
            <a:endParaRPr lang="de-DE" dirty="0">
              <a:latin typeface="Times New Roman"/>
            </a:endParaRPr>
          </a:p>
        </p:txBody>
      </p:sp>
    </p:spTree>
    <p:extLst>
      <p:ext uri="{BB962C8B-B14F-4D97-AF65-F5344CB8AC3E}">
        <p14:creationId xmlns:p14="http://schemas.microsoft.com/office/powerpoint/2010/main" val="3056234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Nach den vielen regulatorischen Themen möchte ich noch einen kurzen Blick darauf werfen, welche </a:t>
            </a:r>
            <a:r>
              <a:rPr lang="de-DE" b="1" dirty="0">
                <a:latin typeface="Calibri" panose="020F0502020204030204" pitchFamily="34" charset="0"/>
                <a:ea typeface="Calibri" panose="020F0502020204030204" pitchFamily="34" charset="0"/>
                <a:cs typeface="Calibri" panose="020F0502020204030204" pitchFamily="34" charset="0"/>
              </a:rPr>
              <a:t>zusätzlichen Möglichkeiten in unseren bestehenden Wasserkraftstandorten</a:t>
            </a:r>
            <a:r>
              <a:rPr lang="de-DE" dirty="0">
                <a:latin typeface="Calibri" panose="020F0502020204030204" pitchFamily="34" charset="0"/>
                <a:ea typeface="Calibri" panose="020F0502020204030204" pitchFamily="34" charset="0"/>
                <a:cs typeface="Calibri" panose="020F0502020204030204" pitchFamily="34" charset="0"/>
              </a:rPr>
              <a:t> stecken.</a:t>
            </a:r>
          </a:p>
          <a:p>
            <a:r>
              <a:rPr lang="de-DE" dirty="0">
                <a:latin typeface="Calibri" panose="020F0502020204030204" pitchFamily="34" charset="0"/>
                <a:ea typeface="Calibri" panose="020F0502020204030204" pitchFamily="34" charset="0"/>
                <a:cs typeface="Calibri" panose="020F0502020204030204" pitchFamily="34" charset="0"/>
              </a:rPr>
              <a:t>Ein Thema, das wir in Deutschland zunehmend diskutieren und umsetzen, ist die Aquathermie – also die Nutzung der Wärme unserer Fließgewässer.</a:t>
            </a:r>
          </a:p>
          <a:p>
            <a:r>
              <a:rPr lang="de-DE" dirty="0">
                <a:latin typeface="Calibri" panose="020F0502020204030204" pitchFamily="34" charset="0"/>
                <a:ea typeface="Calibri" panose="020F0502020204030204" pitchFamily="34" charset="0"/>
                <a:cs typeface="Calibri" panose="020F0502020204030204" pitchFamily="34" charset="0"/>
              </a:rPr>
              <a:t>Das Prinzip ist eigentlich relativ einfach: Über einen Wärmetauscher wird dem Fluss Wärme entzogen und mithilfe einer Wärmepumpe auf ein Temperaturniveau gebracht, das wir beispielsweise für die Beheizung von Gebäuden oder für Wärmenetze im Niedertemperaturbereich nutzen können.</a:t>
            </a:r>
          </a:p>
          <a:p>
            <a:r>
              <a:rPr lang="de-DE" dirty="0">
                <a:latin typeface="Calibri" panose="020F0502020204030204" pitchFamily="34" charset="0"/>
                <a:ea typeface="Calibri" panose="020F0502020204030204" pitchFamily="34" charset="0"/>
                <a:cs typeface="Calibri" panose="020F0502020204030204" pitchFamily="34" charset="0"/>
              </a:rPr>
              <a:t>Und das Potenzial ist durchaus beachtlich: Eine Untersuchung für die </a:t>
            </a:r>
            <a:r>
              <a:rPr lang="de-DE" b="1" dirty="0">
                <a:latin typeface="Calibri" panose="020F0502020204030204" pitchFamily="34" charset="0"/>
                <a:ea typeface="Calibri" panose="020F0502020204030204" pitchFamily="34" charset="0"/>
                <a:cs typeface="Calibri" panose="020F0502020204030204" pitchFamily="34" charset="0"/>
              </a:rPr>
              <a:t>80 deutschen Großstädte</a:t>
            </a:r>
            <a:r>
              <a:rPr lang="de-DE" dirty="0">
                <a:latin typeface="Calibri" panose="020F0502020204030204" pitchFamily="34" charset="0"/>
                <a:ea typeface="Calibri" panose="020F0502020204030204" pitchFamily="34" charset="0"/>
                <a:cs typeface="Calibri" panose="020F0502020204030204" pitchFamily="34" charset="0"/>
              </a:rPr>
              <a:t> kommt zu dem Ergebnis, dass bei </a:t>
            </a:r>
            <a:r>
              <a:rPr lang="de-DE" b="1" dirty="0">
                <a:latin typeface="Calibri" panose="020F0502020204030204" pitchFamily="34" charset="0"/>
                <a:ea typeface="Calibri" panose="020F0502020204030204" pitchFamily="34" charset="0"/>
                <a:cs typeface="Calibri" panose="020F0502020204030204" pitchFamily="34" charset="0"/>
              </a:rPr>
              <a:t>73 Prozent – also 58 dieser Städte – theoretisch mehr als die Hälfte des Wärmebedarfs</a:t>
            </a:r>
            <a:r>
              <a:rPr lang="de-DE" dirty="0">
                <a:latin typeface="Calibri" panose="020F0502020204030204" pitchFamily="34" charset="0"/>
                <a:ea typeface="Calibri" panose="020F0502020204030204" pitchFamily="34" charset="0"/>
                <a:cs typeface="Calibri" panose="020F0502020204030204" pitchFamily="34" charset="0"/>
              </a:rPr>
              <a:t> über Aquathermie erschlossen werden könnte. Für die Großstädte super,</a:t>
            </a:r>
            <a:r>
              <a:rPr lang="de-DE" baseline="0" dirty="0">
                <a:latin typeface="Calibri" panose="020F0502020204030204" pitchFamily="34" charset="0"/>
                <a:ea typeface="Calibri" panose="020F0502020204030204" pitchFamily="34" charset="0"/>
                <a:cs typeface="Calibri" panose="020F0502020204030204" pitchFamily="34" charset="0"/>
              </a:rPr>
              <a:t> denn die Aquathermie benötigt wenig Platz. </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Spannend ist dabei, dass auch </a:t>
            </a:r>
            <a:r>
              <a:rPr lang="de-DE" b="1" dirty="0">
                <a:latin typeface="Calibri" panose="020F0502020204030204" pitchFamily="34" charset="0"/>
                <a:ea typeface="Calibri" panose="020F0502020204030204" pitchFamily="34" charset="0"/>
                <a:cs typeface="Calibri" panose="020F0502020204030204" pitchFamily="34" charset="0"/>
              </a:rPr>
              <a:t>kleine und kleinste Wasserkraftstandorte eine große Wirkung für die Wärmeversorgung entfalten können</a:t>
            </a:r>
            <a:r>
              <a:rPr lang="de-DE" dirty="0">
                <a:latin typeface="Calibri" panose="020F0502020204030204" pitchFamily="34" charset="0"/>
                <a:ea typeface="Calibri" panose="020F0502020204030204" pitchFamily="34" charset="0"/>
                <a:cs typeface="Calibri" panose="020F0502020204030204" pitchFamily="34" charset="0"/>
              </a:rPr>
              <a:t>. In der Untersuchung wird beispielsweise davon ausgegangen, dass bereits bei einem Abfluss von </a:t>
            </a:r>
            <a:r>
              <a:rPr lang="de-DE" b="1" dirty="0">
                <a:latin typeface="Calibri" panose="020F0502020204030204" pitchFamily="34" charset="0"/>
                <a:ea typeface="Calibri" panose="020F0502020204030204" pitchFamily="34" charset="0"/>
                <a:cs typeface="Calibri" panose="020F0502020204030204" pitchFamily="34" charset="0"/>
              </a:rPr>
              <a:t>10 Litern pro Sekunde</a:t>
            </a:r>
            <a:r>
              <a:rPr lang="de-DE" dirty="0">
                <a:latin typeface="Calibri" panose="020F0502020204030204" pitchFamily="34" charset="0"/>
                <a:ea typeface="Calibri" panose="020F0502020204030204" pitchFamily="34" charset="0"/>
                <a:cs typeface="Calibri" panose="020F0502020204030204" pitchFamily="34" charset="0"/>
              </a:rPr>
              <a:t> und einer Abkühlung des Wassers um </a:t>
            </a:r>
            <a:r>
              <a:rPr lang="de-DE" b="1" dirty="0">
                <a:latin typeface="Calibri" panose="020F0502020204030204" pitchFamily="34" charset="0"/>
                <a:ea typeface="Calibri" panose="020F0502020204030204" pitchFamily="34" charset="0"/>
                <a:cs typeface="Calibri" panose="020F0502020204030204" pitchFamily="34" charset="0"/>
              </a:rPr>
              <a:t>2 bis 3 Kelvin</a:t>
            </a:r>
            <a:r>
              <a:rPr lang="de-DE" dirty="0">
                <a:latin typeface="Calibri" panose="020F0502020204030204" pitchFamily="34" charset="0"/>
                <a:ea typeface="Calibri" panose="020F0502020204030204" pitchFamily="34" charset="0"/>
                <a:cs typeface="Calibri" panose="020F0502020204030204" pitchFamily="34" charset="0"/>
              </a:rPr>
              <a:t> eine Wärmeleistung von </a:t>
            </a:r>
            <a:r>
              <a:rPr lang="de-DE" b="1" dirty="0">
                <a:latin typeface="Calibri" panose="020F0502020204030204" pitchFamily="34" charset="0"/>
                <a:ea typeface="Calibri" panose="020F0502020204030204" pitchFamily="34" charset="0"/>
                <a:cs typeface="Calibri" panose="020F0502020204030204" pitchFamily="34" charset="0"/>
              </a:rPr>
              <a:t>100 bis 150 Kilowatt</a:t>
            </a:r>
            <a:r>
              <a:rPr lang="de-DE" dirty="0">
                <a:latin typeface="Calibri" panose="020F0502020204030204" pitchFamily="34" charset="0"/>
                <a:ea typeface="Calibri" panose="020F0502020204030204" pitchFamily="34" charset="0"/>
                <a:cs typeface="Calibri" panose="020F0502020204030204" pitchFamily="34" charset="0"/>
              </a:rPr>
              <a:t> erschlossen werden kann.</a:t>
            </a:r>
          </a:p>
          <a:p>
            <a:r>
              <a:rPr lang="de-DE" dirty="0">
                <a:latin typeface="Calibri" panose="020F0502020204030204" pitchFamily="34" charset="0"/>
                <a:ea typeface="Calibri" panose="020F0502020204030204" pitchFamily="34" charset="0"/>
                <a:cs typeface="Calibri" panose="020F0502020204030204" pitchFamily="34" charset="0"/>
              </a:rPr>
              <a:t>Das zeigt sehr schön die Dimension – Aus einem klassischen Wasserkraftwerk kann ein </a:t>
            </a:r>
            <a:r>
              <a:rPr lang="de-DE" b="1" dirty="0">
                <a:latin typeface="Calibri" panose="020F0502020204030204" pitchFamily="34" charset="0"/>
                <a:ea typeface="Calibri" panose="020F0502020204030204" pitchFamily="34" charset="0"/>
                <a:cs typeface="Calibri" panose="020F0502020204030204" pitchFamily="34" charset="0"/>
              </a:rPr>
              <a:t>Wasser-Wärme-Kraftwerk</a:t>
            </a:r>
            <a:r>
              <a:rPr lang="de-DE" dirty="0">
                <a:latin typeface="Calibri" panose="020F0502020204030204" pitchFamily="34" charset="0"/>
                <a:ea typeface="Calibri" panose="020F0502020204030204" pitchFamily="34" charset="0"/>
                <a:cs typeface="Calibri" panose="020F0502020204030204" pitchFamily="34" charset="0"/>
              </a:rPr>
              <a:t> werden.</a:t>
            </a:r>
          </a:p>
          <a:p>
            <a:r>
              <a:rPr lang="de-DE" dirty="0">
                <a:latin typeface="Calibri" panose="020F0502020204030204" pitchFamily="34" charset="0"/>
                <a:ea typeface="Calibri" panose="020F0502020204030204" pitchFamily="34" charset="0"/>
                <a:cs typeface="Calibri" panose="020F0502020204030204" pitchFamily="34" charset="0"/>
              </a:rPr>
              <a:t>Gerade unsere bestehenden Wasserkraftstandorte bringen dafür sehr gute Voraussetzungen mit. Der Zugang zum Wasser ist vorhanden, ebenso wasserbauliche Infrastruktur wie Einlauf und Rechenanlagen. Häufig stehen auch geeignete Flächen für die zusätzliche Technik zur Verfügung.</a:t>
            </a:r>
          </a:p>
          <a:p>
            <a:r>
              <a:rPr lang="de-DE" dirty="0">
                <a:latin typeface="Calibri" panose="020F0502020204030204" pitchFamily="34" charset="0"/>
                <a:ea typeface="Calibri" panose="020F0502020204030204" pitchFamily="34" charset="0"/>
                <a:cs typeface="Calibri" panose="020F0502020204030204" pitchFamily="34" charset="0"/>
              </a:rPr>
              <a:t>Und wir haben noch einen ganz wesentlichen Vorteil: </a:t>
            </a:r>
            <a:r>
              <a:rPr lang="de-DE" b="1" dirty="0">
                <a:latin typeface="Calibri" panose="020F0502020204030204" pitchFamily="34" charset="0"/>
                <a:ea typeface="Calibri" panose="020F0502020204030204" pitchFamily="34" charset="0"/>
                <a:cs typeface="Calibri" panose="020F0502020204030204" pitchFamily="34" charset="0"/>
              </a:rPr>
              <a:t>Den erneuerbaren Strom für die Wärmepumpe erzeugen wir direkt vor Ort.</a:t>
            </a:r>
            <a:r>
              <a:rPr lang="de-DE" dirty="0">
                <a:latin typeface="Calibri" panose="020F0502020204030204" pitchFamily="34" charset="0"/>
                <a:ea typeface="Calibri" panose="020F0502020204030204" pitchFamily="34" charset="0"/>
                <a:cs typeface="Calibri" panose="020F0502020204030204" pitchFamily="34" charset="0"/>
              </a:rPr>
              <a:t> Und oftmals kann auch die erzeugte Wärme direkt am Standort oder in unmittelbarer Nähe genutzt werden. </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Wie das in der Praxis aussehen kann, möchte ich Ihnen an einem konkreten Beispiel zeigen: </a:t>
            </a:r>
            <a:r>
              <a:rPr lang="de-DE" b="1" dirty="0">
                <a:latin typeface="Calibri" panose="020F0502020204030204" pitchFamily="34" charset="0"/>
                <a:ea typeface="Calibri" panose="020F0502020204030204" pitchFamily="34" charset="0"/>
                <a:cs typeface="Calibri" panose="020F0502020204030204" pitchFamily="34" charset="0"/>
              </a:rPr>
              <a:t>der Wasserkraftanlage Rechtenstein an der Donau.</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10</a:t>
            </a:fld>
            <a:endParaRPr lang="de-DE" dirty="0">
              <a:latin typeface="Times New Roman"/>
            </a:endParaRPr>
          </a:p>
        </p:txBody>
      </p:sp>
    </p:spTree>
    <p:extLst>
      <p:ext uri="{BB962C8B-B14F-4D97-AF65-F5344CB8AC3E}">
        <p14:creationId xmlns:p14="http://schemas.microsoft.com/office/powerpoint/2010/main" val="81691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Hier wird die Donau bereits seit fast 10 Jahren als Wärmequelle genutzt. Zwei Wärmetauscherblöcke wurden hinter Rechen und Einlaufschütz bei zwei der vier Turbineneinläufe eingebaut. Dadurch sind sie gut kontrollierbar und für Wartungsarbeiten zugänglich. </a:t>
            </a:r>
          </a:p>
          <a:p>
            <a:r>
              <a:rPr lang="de-DE" dirty="0">
                <a:latin typeface="Calibri" panose="020F0502020204030204" pitchFamily="34" charset="0"/>
                <a:ea typeface="Calibri" panose="020F0502020204030204" pitchFamily="34" charset="0"/>
                <a:cs typeface="Calibri" panose="020F0502020204030204" pitchFamily="34" charset="0"/>
              </a:rPr>
              <a:t>Versorgt werden damit unter anderem das Bürogebäude und die Warmwasserbereitung. Der maximale Heizleistungsbedarf liegt bei rund 30 Kilowatt. </a:t>
            </a:r>
          </a:p>
          <a:p>
            <a:r>
              <a:rPr lang="de-DE" dirty="0">
                <a:latin typeface="Calibri" panose="020F0502020204030204" pitchFamily="34" charset="0"/>
                <a:ea typeface="Calibri" panose="020F0502020204030204" pitchFamily="34" charset="0"/>
                <a:cs typeface="Calibri" panose="020F0502020204030204" pitchFamily="34" charset="0"/>
              </a:rPr>
              <a:t>Die wasserrechtliche Erlaubnis wurde 2017 erteilt. Knapp 10 Jahre wurden inzwischen 346 Megawattstunden Heizenergie erzeugt, bei einem Stromverbrauch der Wärmepumpe von 137 Megawattstunden. Entscheidend für die Wirtschaftlichkeit ist natürlich: Der benötigte Strom kommt direkt aus der eigenen Wasserkraftanlage.</a:t>
            </a:r>
          </a:p>
          <a:p>
            <a:r>
              <a:rPr lang="de-DE" dirty="0">
                <a:latin typeface="Calibri" panose="020F0502020204030204" pitchFamily="34" charset="0"/>
                <a:ea typeface="Calibri" panose="020F0502020204030204" pitchFamily="34" charset="0"/>
                <a:cs typeface="Calibri" panose="020F0502020204030204" pitchFamily="34" charset="0"/>
              </a:rPr>
              <a:t>Für mich zeigt dieses Beispiel sehr schön, dass wir unsere bestehenden Standorte künftig </a:t>
            </a:r>
            <a:r>
              <a:rPr lang="de-DE" b="1" dirty="0">
                <a:latin typeface="Calibri" panose="020F0502020204030204" pitchFamily="34" charset="0"/>
                <a:ea typeface="Calibri" panose="020F0502020204030204" pitchFamily="34" charset="0"/>
                <a:cs typeface="Calibri" panose="020F0502020204030204" pitchFamily="34" charset="0"/>
              </a:rPr>
              <a:t>breiter denken sollten als reine Stromerzeugungsanlagen</a:t>
            </a:r>
            <a:r>
              <a:rPr lang="de-DE" dirty="0">
                <a:latin typeface="Calibri" panose="020F0502020204030204" pitchFamily="34" charset="0"/>
                <a:ea typeface="Calibri" panose="020F0502020204030204" pitchFamily="34" charset="0"/>
                <a:cs typeface="Calibri" panose="020F0502020204030204" pitchFamily="34" charset="0"/>
              </a:rPr>
              <a:t>.</a:t>
            </a:r>
          </a:p>
          <a:p>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Und Aquathermie ist dabei natürlich nur </a:t>
            </a:r>
            <a:r>
              <a:rPr lang="de-DE" b="1" dirty="0">
                <a:latin typeface="Calibri" panose="020F0502020204030204" pitchFamily="34" charset="0"/>
                <a:ea typeface="Calibri" panose="020F0502020204030204" pitchFamily="34" charset="0"/>
                <a:cs typeface="Calibri" panose="020F0502020204030204" pitchFamily="34" charset="0"/>
              </a:rPr>
              <a:t>eine Möglichkeit der Mehrfachnutzung</a:t>
            </a:r>
            <a:r>
              <a:rPr lang="de-DE" dirty="0">
                <a:latin typeface="Calibri" panose="020F0502020204030204" pitchFamily="34" charset="0"/>
                <a:ea typeface="Calibri" panose="020F0502020204030204" pitchFamily="34" charset="0"/>
                <a:cs typeface="Calibri" panose="020F0502020204030204" pitchFamily="34" charset="0"/>
              </a:rPr>
              <a:t>.</a:t>
            </a:r>
          </a:p>
          <a:p>
            <a:r>
              <a:rPr lang="de-DE" dirty="0">
                <a:latin typeface="Calibri" panose="020F0502020204030204" pitchFamily="34" charset="0"/>
                <a:ea typeface="Calibri" panose="020F0502020204030204" pitchFamily="34" charset="0"/>
                <a:cs typeface="Calibri" panose="020F0502020204030204" pitchFamily="34" charset="0"/>
              </a:rPr>
              <a:t>Ein weiteres Beispiel ist die </a:t>
            </a:r>
            <a:r>
              <a:rPr lang="de-DE" b="1" dirty="0">
                <a:latin typeface="Calibri" panose="020F0502020204030204" pitchFamily="34" charset="0"/>
                <a:ea typeface="Calibri" panose="020F0502020204030204" pitchFamily="34" charset="0"/>
                <a:cs typeface="Calibri" panose="020F0502020204030204" pitchFamily="34" charset="0"/>
              </a:rPr>
              <a:t>E-Mobilität</a:t>
            </a:r>
            <a:r>
              <a:rPr lang="de-DE" b="0" dirty="0">
                <a:latin typeface="Calibri" panose="020F0502020204030204" pitchFamily="34" charset="0"/>
                <a:ea typeface="Calibri" panose="020F0502020204030204" pitchFamily="34" charset="0"/>
                <a:cs typeface="Calibri" panose="020F0502020204030204" pitchFamily="34" charset="0"/>
              </a:rPr>
              <a:t>, welche seit 2 Jahren an diesem Standort ebenfalls für die Öffentlichkeit</a:t>
            </a:r>
            <a:r>
              <a:rPr lang="de-DE" b="0" baseline="0" dirty="0">
                <a:latin typeface="Calibri" panose="020F0502020204030204" pitchFamily="34" charset="0"/>
                <a:ea typeface="Calibri" panose="020F0502020204030204" pitchFamily="34" charset="0"/>
                <a:cs typeface="Calibri" panose="020F0502020204030204" pitchFamily="34" charset="0"/>
              </a:rPr>
              <a:t> installiert wurde</a:t>
            </a:r>
            <a:r>
              <a:rPr lang="de-DE" b="0" dirty="0">
                <a:latin typeface="Calibri" panose="020F0502020204030204" pitchFamily="34" charset="0"/>
                <a:ea typeface="Calibri" panose="020F0502020204030204" pitchFamily="34" charset="0"/>
                <a:cs typeface="Calibri" panose="020F0502020204030204" pitchFamily="34" charset="0"/>
              </a:rPr>
              <a:t>. </a:t>
            </a:r>
            <a:r>
              <a:rPr lang="de-DE" dirty="0">
                <a:latin typeface="Calibri" panose="020F0502020204030204" pitchFamily="34" charset="0"/>
                <a:ea typeface="Calibri" panose="020F0502020204030204" pitchFamily="34" charset="0"/>
                <a:cs typeface="Calibri" panose="020F0502020204030204" pitchFamily="34" charset="0"/>
              </a:rPr>
              <a:t>Gerade im ländlichen Raum können Wasserkraftstandorte interessante Standorte für Ladeinfrastruktur sein – mit regional erzeugtem erneuerbarem Strom direkt vor Ort.</a:t>
            </a:r>
          </a:p>
          <a:p>
            <a:r>
              <a:rPr lang="de-DE" dirty="0">
                <a:latin typeface="Calibri" panose="020F0502020204030204" pitchFamily="34" charset="0"/>
                <a:ea typeface="Calibri" panose="020F0502020204030204" pitchFamily="34" charset="0"/>
                <a:cs typeface="Calibri" panose="020F0502020204030204" pitchFamily="34" charset="0"/>
              </a:rPr>
              <a:t>Und ein weiteres Zukunftsfeld ist die </a:t>
            </a:r>
            <a:r>
              <a:rPr lang="de-DE" b="1" dirty="0">
                <a:latin typeface="Calibri" panose="020F0502020204030204" pitchFamily="34" charset="0"/>
                <a:ea typeface="Calibri" panose="020F0502020204030204" pitchFamily="34" charset="0"/>
                <a:cs typeface="Calibri" panose="020F0502020204030204" pitchFamily="34" charset="0"/>
              </a:rPr>
              <a:t>flexiblere Stauraumbewirtschaftung</a:t>
            </a:r>
            <a:r>
              <a:rPr lang="de-DE" dirty="0">
                <a:latin typeface="Calibri" panose="020F0502020204030204" pitchFamily="34" charset="0"/>
                <a:ea typeface="Calibri" panose="020F0502020204030204" pitchFamily="34" charset="0"/>
                <a:cs typeface="Calibri" panose="020F0502020204030204" pitchFamily="34" charset="0"/>
              </a:rPr>
              <a:t>. Wo die technischen, ökologischen und wasserrechtlichen Voraussetzungen gegeben sind, können vorhandene Speicher- und Stauraumkapazitäten flexibler genutzt werden und damit einen zusätzlichen Beitrag zur Energiespeicherung und zur Netzstabilität leisten.</a:t>
            </a:r>
          </a:p>
          <a:p>
            <a:r>
              <a:rPr lang="de-DE" dirty="0">
                <a:latin typeface="Calibri" panose="020F0502020204030204" pitchFamily="34" charset="0"/>
                <a:ea typeface="Calibri" panose="020F0502020204030204" pitchFamily="34" charset="0"/>
                <a:cs typeface="Calibri" panose="020F0502020204030204" pitchFamily="34" charset="0"/>
              </a:rPr>
              <a:t>Für mich steckt darin eine wichtige Botschaft: </a:t>
            </a:r>
            <a:r>
              <a:rPr lang="de-DE" b="1" dirty="0">
                <a:latin typeface="Calibri" panose="020F0502020204030204" pitchFamily="34" charset="0"/>
                <a:ea typeface="Calibri" panose="020F0502020204030204" pitchFamily="34" charset="0"/>
                <a:cs typeface="Calibri" panose="020F0502020204030204" pitchFamily="34" charset="0"/>
              </a:rPr>
              <a:t>Wir sollten bestehende Wasserkraftstandorte nicht nur erhalten, sondern überlegen, welchen zusätzlichen Nutzen sie für das zukünftige Energiesystem übernehmen können.</a:t>
            </a:r>
            <a:endParaRPr lang="de-DE" dirty="0">
              <a:latin typeface="Calibri" panose="020F0502020204030204" pitchFamily="34" charset="0"/>
              <a:ea typeface="Calibri" panose="020F0502020204030204" pitchFamily="34" charset="0"/>
              <a:cs typeface="Calibri" panose="020F0502020204030204" pitchFamily="34" charset="0"/>
            </a:endParaRP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11</a:t>
            </a:fld>
            <a:endParaRPr lang="de-DE" dirty="0">
              <a:latin typeface="Times New Roman"/>
            </a:endParaRPr>
          </a:p>
        </p:txBody>
      </p:sp>
    </p:spTree>
    <p:extLst>
      <p:ext uri="{BB962C8B-B14F-4D97-AF65-F5344CB8AC3E}">
        <p14:creationId xmlns:p14="http://schemas.microsoft.com/office/powerpoint/2010/main" val="1330425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422275" y="1241425"/>
            <a:ext cx="5951538" cy="3348038"/>
          </a:xfrm>
          <a:prstGeom prst="rect">
            <a:avLst/>
          </a:prstGeom>
          <a:ln w="0">
            <a:noFill/>
          </a:ln>
        </p:spPr>
      </p:sp>
      <p:sp>
        <p:nvSpPr>
          <p:cNvPr id="351" name="PlaceHolder 2"/>
          <p:cNvSpPr>
            <a:spLocks noGrp="1"/>
          </p:cNvSpPr>
          <p:nvPr>
            <p:ph type="body"/>
          </p:nvPr>
        </p:nvSpPr>
        <p:spPr>
          <a:xfrm>
            <a:off x="679769" y="4777294"/>
            <a:ext cx="5435999" cy="3906171"/>
          </a:xfrm>
          <a:prstGeom prst="rect">
            <a:avLst/>
          </a:prstGeom>
          <a:noFill/>
          <a:ln w="0">
            <a:noFill/>
          </a:ln>
        </p:spPr>
        <p:txBody>
          <a:bodyPr lIns="0" tIns="0" rIns="0" bIns="0" anchor="t">
            <a:noAutofit/>
          </a:bodyPr>
          <a:lstStyle/>
          <a:p>
            <a:r>
              <a:rPr lang="de-DE" dirty="0">
                <a:latin typeface="Calibri" panose="020F0502020204030204" pitchFamily="34" charset="0"/>
                <a:ea typeface="Calibri" panose="020F0502020204030204" pitchFamily="34" charset="0"/>
                <a:cs typeface="Calibri" panose="020F0502020204030204" pitchFamily="34" charset="0"/>
              </a:rPr>
              <a:t>Damit komme ich zu meinem letzten Punkt und eigentlich auch wieder zum Titel meines Vortrags: </a:t>
            </a:r>
            <a:r>
              <a:rPr lang="de-DE" b="1" dirty="0">
                <a:latin typeface="Calibri" panose="020F0502020204030204" pitchFamily="34" charset="0"/>
                <a:ea typeface="Calibri" panose="020F0502020204030204" pitchFamily="34" charset="0"/>
                <a:cs typeface="Calibri" panose="020F0502020204030204" pitchFamily="34" charset="0"/>
              </a:rPr>
              <a:t>Was können Deutschland und Österreich voneinander lernen?</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a:latin typeface="Calibri" panose="020F0502020204030204" pitchFamily="34" charset="0"/>
                <a:ea typeface="Calibri" panose="020F0502020204030204" pitchFamily="34" charset="0"/>
                <a:cs typeface="Calibri" panose="020F0502020204030204" pitchFamily="34" charset="0"/>
              </a:rPr>
              <a:t>Ich glaube, der größte Mehrwert liegt darin, dass wir </a:t>
            </a:r>
            <a:r>
              <a:rPr lang="de-DE" dirty="0" smtClean="0">
                <a:latin typeface="Calibri" panose="020F0502020204030204" pitchFamily="34" charset="0"/>
                <a:ea typeface="Calibri" panose="020F0502020204030204" pitchFamily="34" charset="0"/>
                <a:cs typeface="Calibri" panose="020F0502020204030204" pitchFamily="34" charset="0"/>
              </a:rPr>
              <a:t>unser </a:t>
            </a:r>
            <a:r>
              <a:rPr lang="de-DE" b="1" dirty="0" smtClean="0">
                <a:latin typeface="Calibri" panose="020F0502020204030204" pitchFamily="34" charset="0"/>
                <a:ea typeface="Calibri" panose="020F0502020204030204" pitchFamily="34" charset="0"/>
                <a:cs typeface="Calibri" panose="020F0502020204030204" pitchFamily="34" charset="0"/>
              </a:rPr>
              <a:t>Wissen </a:t>
            </a:r>
            <a:r>
              <a:rPr lang="de-DE" b="1" dirty="0">
                <a:latin typeface="Calibri" panose="020F0502020204030204" pitchFamily="34" charset="0"/>
                <a:ea typeface="Calibri" panose="020F0502020204030204" pitchFamily="34" charset="0"/>
                <a:cs typeface="Calibri" panose="020F0502020204030204" pitchFamily="34" charset="0"/>
              </a:rPr>
              <a:t>und </a:t>
            </a:r>
            <a:r>
              <a:rPr lang="de-DE" b="1" dirty="0" smtClean="0">
                <a:latin typeface="Calibri" panose="020F0502020204030204" pitchFamily="34" charset="0"/>
                <a:ea typeface="Calibri" panose="020F0502020204030204" pitchFamily="34" charset="0"/>
                <a:cs typeface="Calibri" panose="020F0502020204030204" pitchFamily="34" charset="0"/>
              </a:rPr>
              <a:t>unsere Erfahrungen </a:t>
            </a:r>
            <a:r>
              <a:rPr lang="de-DE" b="1" dirty="0">
                <a:latin typeface="Calibri" panose="020F0502020204030204" pitchFamily="34" charset="0"/>
                <a:ea typeface="Calibri" panose="020F0502020204030204" pitchFamily="34" charset="0"/>
                <a:cs typeface="Calibri" panose="020F0502020204030204" pitchFamily="34" charset="0"/>
              </a:rPr>
              <a:t>viel stärker miteinander teilen und gemeinsam nutzen</a:t>
            </a:r>
            <a:r>
              <a:rPr lang="de-DE" dirty="0">
                <a:latin typeface="Calibri" panose="020F0502020204030204" pitchFamily="34" charset="0"/>
                <a:ea typeface="Calibri" panose="020F0502020204030204" pitchFamily="34" charset="0"/>
                <a:cs typeface="Calibri" panose="020F0502020204030204" pitchFamily="34" charset="0"/>
              </a:rPr>
              <a:t>.</a:t>
            </a:r>
          </a:p>
          <a:p>
            <a:r>
              <a:rPr lang="de-DE" dirty="0" smtClean="0">
                <a:latin typeface="Calibri" panose="020F0502020204030204" pitchFamily="34" charset="0"/>
                <a:ea typeface="Calibri" panose="020F0502020204030204" pitchFamily="34" charset="0"/>
                <a:cs typeface="Calibri" panose="020F0502020204030204" pitchFamily="34" charset="0"/>
              </a:rPr>
              <a:t>Wir haben in Deutschland beispielsweise die </a:t>
            </a:r>
            <a:r>
              <a:rPr lang="de-DE" dirty="0">
                <a:latin typeface="Calibri" panose="020F0502020204030204" pitchFamily="34" charset="0"/>
                <a:ea typeface="Calibri" panose="020F0502020204030204" pitchFamily="34" charset="0"/>
                <a:cs typeface="Calibri" panose="020F0502020204030204" pitchFamily="34" charset="0"/>
              </a:rPr>
              <a:t>Studie der Universität Wuppertal </a:t>
            </a:r>
            <a:r>
              <a:rPr lang="de-DE" dirty="0" smtClean="0">
                <a:latin typeface="Calibri" panose="020F0502020204030204" pitchFamily="34" charset="0"/>
                <a:ea typeface="Calibri" panose="020F0502020204030204" pitchFamily="34" charset="0"/>
                <a:cs typeface="Calibri" panose="020F0502020204030204" pitchFamily="34" charset="0"/>
              </a:rPr>
              <a:t>zu Systemdienstleistungen </a:t>
            </a:r>
            <a:r>
              <a:rPr lang="de-DE" dirty="0">
                <a:latin typeface="Calibri" panose="020F0502020204030204" pitchFamily="34" charset="0"/>
                <a:ea typeface="Calibri" panose="020F0502020204030204" pitchFamily="34" charset="0"/>
                <a:cs typeface="Calibri" panose="020F0502020204030204" pitchFamily="34" charset="0"/>
              </a:rPr>
              <a:t>und Netzresilienz der Kleinwasserkraft </a:t>
            </a:r>
            <a:r>
              <a:rPr lang="de-DE" dirty="0" smtClean="0">
                <a:latin typeface="Calibri" panose="020F0502020204030204" pitchFamily="34" charset="0"/>
                <a:ea typeface="Calibri" panose="020F0502020204030204" pitchFamily="34" charset="0"/>
                <a:cs typeface="Calibri" panose="020F0502020204030204" pitchFamily="34" charset="0"/>
              </a:rPr>
              <a:t>oder</a:t>
            </a:r>
            <a:r>
              <a:rPr lang="de-DE" baseline="0" dirty="0" smtClean="0">
                <a:latin typeface="Calibri" panose="020F0502020204030204" pitchFamily="34" charset="0"/>
                <a:ea typeface="Calibri" panose="020F0502020204030204" pitchFamily="34" charset="0"/>
                <a:cs typeface="Calibri" panose="020F0502020204030204" pitchFamily="34" charset="0"/>
              </a:rPr>
              <a:t> die Untersuchungen der TU Braunschweig zur Aquathermie. Das sind </a:t>
            </a:r>
            <a:r>
              <a:rPr lang="de-DE" dirty="0" smtClean="0">
                <a:latin typeface="Calibri" panose="020F0502020204030204" pitchFamily="34" charset="0"/>
                <a:ea typeface="Calibri" panose="020F0502020204030204" pitchFamily="34" charset="0"/>
                <a:cs typeface="Calibri" panose="020F0502020204030204" pitchFamily="34" charset="0"/>
              </a:rPr>
              <a:t>Erkenntnisse, die sicherlich auch </a:t>
            </a:r>
            <a:r>
              <a:rPr lang="de-DE" dirty="0">
                <a:latin typeface="Calibri" panose="020F0502020204030204" pitchFamily="34" charset="0"/>
                <a:ea typeface="Calibri" panose="020F0502020204030204" pitchFamily="34" charset="0"/>
                <a:cs typeface="Calibri" panose="020F0502020204030204" pitchFamily="34" charset="0"/>
              </a:rPr>
              <a:t>für Österreich interessant </a:t>
            </a:r>
            <a:r>
              <a:rPr lang="de-DE" dirty="0" smtClean="0">
                <a:latin typeface="Calibri" panose="020F0502020204030204" pitchFamily="34" charset="0"/>
                <a:ea typeface="Calibri" panose="020F0502020204030204" pitchFamily="34" charset="0"/>
                <a:cs typeface="Calibri" panose="020F0502020204030204" pitchFamily="34" charset="0"/>
              </a:rPr>
              <a:t>sind.</a:t>
            </a:r>
          </a:p>
          <a:p>
            <a:r>
              <a:rPr lang="de-DE" dirty="0" smtClean="0">
                <a:latin typeface="Calibri" panose="020F0502020204030204" pitchFamily="34" charset="0"/>
                <a:ea typeface="Calibri" panose="020F0502020204030204" pitchFamily="34" charset="0"/>
                <a:cs typeface="Calibri" panose="020F0502020204030204" pitchFamily="34" charset="0"/>
              </a:rPr>
              <a:t>Aber natürlich funktioniert dieser</a:t>
            </a:r>
            <a:r>
              <a:rPr lang="de-DE" baseline="0" dirty="0" smtClean="0">
                <a:latin typeface="Calibri" panose="020F0502020204030204" pitchFamily="34" charset="0"/>
                <a:ea typeface="Calibri" panose="020F0502020204030204" pitchFamily="34" charset="0"/>
                <a:cs typeface="Calibri" panose="020F0502020204030204" pitchFamily="34" charset="0"/>
              </a:rPr>
              <a:t> Wissenstransfer auch in die andere Richtung. </a:t>
            </a:r>
          </a:p>
          <a:p>
            <a:pPr marL="215995" defTabSz="904250"/>
            <a:r>
              <a:rPr lang="de-DE" baseline="0" dirty="0" smtClean="0">
                <a:latin typeface="Calibri" panose="020F0502020204030204" pitchFamily="34" charset="0"/>
                <a:ea typeface="Calibri" panose="020F0502020204030204" pitchFamily="34" charset="0"/>
                <a:cs typeface="Calibri" panose="020F0502020204030204" pitchFamily="34" charset="0"/>
              </a:rPr>
              <a:t>Ein sehr gutes Beispiel ist die aktuelle Initiative der KWÖ zu den Bemessungsgrößen für Fischaufstiegsanlagen. Die KWÖ schlägt vor, die Anforderungen stärker an den tatsächlich vorhandenen Fischbeständen auszurichten und dafür bestehende Daten aus der Gewässerüberwachung zu nutzen. </a:t>
            </a:r>
          </a:p>
          <a:p>
            <a:pPr marL="215995" defTabSz="904250"/>
            <a:r>
              <a:rPr lang="de-DE" b="1" dirty="0" smtClean="0"/>
              <a:t>Ich finde, das ist ein sehr guter Ansatz: Vorhandene Daten nutzen, Anforderungen wissenschaftlich überprüfen und daraus praxistaugliche Lösungen entwickeln.</a:t>
            </a:r>
            <a:r>
              <a:rPr lang="de-DE" dirty="0" smtClean="0"/>
              <a:t> </a:t>
            </a:r>
          </a:p>
          <a:p>
            <a:pPr marL="215995" defTabSz="904250"/>
            <a:r>
              <a:rPr lang="de-DE" dirty="0" smtClean="0"/>
              <a:t>Und genau solche Ansätze sind</a:t>
            </a:r>
            <a:r>
              <a:rPr lang="de-DE" baseline="0" dirty="0" smtClean="0"/>
              <a:t> </a:t>
            </a:r>
            <a:r>
              <a:rPr lang="de-DE" dirty="0" smtClean="0"/>
              <a:t>auch für uns in Deutschland interessant. Die Vorschläge der KWÖ konnten wir bereits in Gespräche und Verhandlungen einbringen.</a:t>
            </a:r>
          </a:p>
          <a:p>
            <a:pPr marL="215995" defTabSz="904250"/>
            <a:r>
              <a:rPr lang="de-DE" dirty="0" smtClean="0"/>
              <a:t>Das zeigt sehr schön, wie wir ganz konkret vom gegenseitigen Wissens- und Erfahrungsaustausch profitieren können.</a:t>
            </a:r>
          </a:p>
          <a:p>
            <a:r>
              <a:rPr lang="de-DE" dirty="0" smtClean="0">
                <a:latin typeface="Calibri" panose="020F0502020204030204" pitchFamily="34" charset="0"/>
                <a:ea typeface="Calibri" panose="020F0502020204030204" pitchFamily="34" charset="0"/>
                <a:cs typeface="Calibri" panose="020F0502020204030204" pitchFamily="34" charset="0"/>
              </a:rPr>
              <a:t>Wir </a:t>
            </a:r>
            <a:r>
              <a:rPr lang="de-DE" dirty="0">
                <a:latin typeface="Calibri" panose="020F0502020204030204" pitchFamily="34" charset="0"/>
                <a:ea typeface="Calibri" panose="020F0502020204030204" pitchFamily="34" charset="0"/>
                <a:cs typeface="Calibri" panose="020F0502020204030204" pitchFamily="34" charset="0"/>
              </a:rPr>
              <a:t>müssen also </a:t>
            </a:r>
            <a:r>
              <a:rPr lang="de-DE" b="1" dirty="0">
                <a:latin typeface="Calibri" panose="020F0502020204030204" pitchFamily="34" charset="0"/>
                <a:ea typeface="Calibri" panose="020F0502020204030204" pitchFamily="34" charset="0"/>
                <a:cs typeface="Calibri" panose="020F0502020204030204" pitchFamily="34" charset="0"/>
              </a:rPr>
              <a:t>nicht alles </a:t>
            </a:r>
            <a:r>
              <a:rPr lang="de-DE" b="1" dirty="0" smtClean="0">
                <a:latin typeface="Calibri" panose="020F0502020204030204" pitchFamily="34" charset="0"/>
                <a:ea typeface="Calibri" panose="020F0502020204030204" pitchFamily="34" charset="0"/>
                <a:cs typeface="Calibri" panose="020F0502020204030204" pitchFamily="34" charset="0"/>
              </a:rPr>
              <a:t>in</a:t>
            </a:r>
            <a:r>
              <a:rPr lang="de-DE" b="1" baseline="0" dirty="0" smtClean="0">
                <a:latin typeface="Calibri" panose="020F0502020204030204" pitchFamily="34" charset="0"/>
                <a:ea typeface="Calibri" panose="020F0502020204030204" pitchFamily="34" charset="0"/>
                <a:cs typeface="Calibri" panose="020F0502020204030204" pitchFamily="34" charset="0"/>
              </a:rPr>
              <a:t> jedem Land </a:t>
            </a:r>
            <a:r>
              <a:rPr lang="de-DE" b="1" dirty="0" smtClean="0">
                <a:latin typeface="Calibri" panose="020F0502020204030204" pitchFamily="34" charset="0"/>
                <a:ea typeface="Calibri" panose="020F0502020204030204" pitchFamily="34" charset="0"/>
                <a:cs typeface="Calibri" panose="020F0502020204030204" pitchFamily="34" charset="0"/>
              </a:rPr>
              <a:t>neu </a:t>
            </a:r>
            <a:r>
              <a:rPr lang="de-DE" b="1" dirty="0">
                <a:latin typeface="Calibri" panose="020F0502020204030204" pitchFamily="34" charset="0"/>
                <a:ea typeface="Calibri" panose="020F0502020204030204" pitchFamily="34" charset="0"/>
                <a:cs typeface="Calibri" panose="020F0502020204030204" pitchFamily="34" charset="0"/>
              </a:rPr>
              <a:t>erfinden</a:t>
            </a:r>
            <a:r>
              <a:rPr lang="de-DE" dirty="0">
                <a:latin typeface="Calibri" panose="020F0502020204030204" pitchFamily="34" charset="0"/>
                <a:ea typeface="Calibri" panose="020F0502020204030204" pitchFamily="34" charset="0"/>
                <a:cs typeface="Calibri" panose="020F0502020204030204" pitchFamily="34" charset="0"/>
              </a:rPr>
              <a:t>.</a:t>
            </a:r>
          </a:p>
          <a:p>
            <a:r>
              <a:rPr lang="de-DE" b="0" dirty="0">
                <a:latin typeface="Calibri" panose="020F0502020204030204" pitchFamily="34" charset="0"/>
                <a:ea typeface="Calibri" panose="020F0502020204030204" pitchFamily="34" charset="0"/>
                <a:cs typeface="Calibri" panose="020F0502020204030204" pitchFamily="34" charset="0"/>
              </a:rPr>
              <a:t>Und wir können noch einen Schritt weitergehen und Dinge gemeinsam entwickeln. Ein schönes Beispiel dafür ist unsere gemeinsame Kampagne für die </a:t>
            </a:r>
            <a:r>
              <a:rPr lang="de-DE" b="0" dirty="0" smtClean="0">
                <a:latin typeface="Calibri" panose="020F0502020204030204" pitchFamily="34" charset="0"/>
                <a:ea typeface="Calibri" panose="020F0502020204030204" pitchFamily="34" charset="0"/>
                <a:cs typeface="Calibri" panose="020F0502020204030204" pitchFamily="34" charset="0"/>
              </a:rPr>
              <a:t>Kleinwasserkraft,</a:t>
            </a:r>
            <a:r>
              <a:rPr lang="de-DE" b="0" baseline="0" dirty="0" smtClean="0">
                <a:latin typeface="Calibri" panose="020F0502020204030204" pitchFamily="34" charset="0"/>
                <a:ea typeface="Calibri" panose="020F0502020204030204" pitchFamily="34" charset="0"/>
                <a:cs typeface="Calibri" panose="020F0502020204030204" pitchFamily="34" charset="0"/>
              </a:rPr>
              <a:t> mit der wir sachlich informieren, unsere Botschaften bündeln </a:t>
            </a:r>
            <a:r>
              <a:rPr lang="de-DE" b="0" dirty="0" smtClean="0">
                <a:latin typeface="Calibri" panose="020F0502020204030204" pitchFamily="34" charset="0"/>
                <a:ea typeface="Calibri" panose="020F0502020204030204" pitchFamily="34" charset="0"/>
                <a:cs typeface="Calibri" panose="020F0502020204030204" pitchFamily="34" charset="0"/>
              </a:rPr>
              <a:t>und </a:t>
            </a:r>
            <a:r>
              <a:rPr lang="de-DE" b="0" dirty="0">
                <a:latin typeface="Calibri" panose="020F0502020204030204" pitchFamily="34" charset="0"/>
                <a:ea typeface="Calibri" panose="020F0502020204030204" pitchFamily="34" charset="0"/>
                <a:cs typeface="Calibri" panose="020F0502020204030204" pitchFamily="34" charset="0"/>
              </a:rPr>
              <a:t>der Kleinwasserkraft gemeinsam mehr Sichtbarkeit geben.</a:t>
            </a:r>
          </a:p>
          <a:p>
            <a:r>
              <a:rPr lang="de-DE" dirty="0" smtClean="0">
                <a:latin typeface="Calibri" panose="020F0502020204030204" pitchFamily="34" charset="0"/>
                <a:ea typeface="Calibri" panose="020F0502020204030204" pitchFamily="34" charset="0"/>
                <a:cs typeface="Calibri" panose="020F0502020204030204" pitchFamily="34" charset="0"/>
              </a:rPr>
              <a:t>Deshalb freue ich mich auch sehr darüber, dass der Austausch zwischen </a:t>
            </a:r>
            <a:r>
              <a:rPr lang="de-DE" b="1" dirty="0" smtClean="0">
                <a:latin typeface="Calibri" panose="020F0502020204030204" pitchFamily="34" charset="0"/>
                <a:ea typeface="Calibri" panose="020F0502020204030204" pitchFamily="34" charset="0"/>
                <a:cs typeface="Calibri" panose="020F0502020204030204" pitchFamily="34" charset="0"/>
              </a:rPr>
              <a:t>Österreich, Bayern und Baden-Württemberg inzwischen regelmäßig stattfindet</a:t>
            </a:r>
            <a:r>
              <a:rPr lang="de-DE" dirty="0" smtClean="0">
                <a:latin typeface="Calibri" panose="020F0502020204030204" pitchFamily="34" charset="0"/>
                <a:ea typeface="Calibri" panose="020F0502020204030204" pitchFamily="34" charset="0"/>
                <a:cs typeface="Calibri" panose="020F0502020204030204" pitchFamily="34" charset="0"/>
              </a:rPr>
              <a:t>. Wir erfahren dadurch schneller voneinander: Was </a:t>
            </a:r>
            <a:r>
              <a:rPr lang="de-DE" dirty="0">
                <a:latin typeface="Calibri" panose="020F0502020204030204" pitchFamily="34" charset="0"/>
                <a:ea typeface="Calibri" panose="020F0502020204030204" pitchFamily="34" charset="0"/>
                <a:cs typeface="Calibri" panose="020F0502020204030204" pitchFamily="34" charset="0"/>
              </a:rPr>
              <a:t>funktioniert gut? Welche politischen Entwicklungen gibt es? Welche Projekte oder Studien sind interessant? Und </a:t>
            </a:r>
            <a:r>
              <a:rPr lang="de-DE" dirty="0" smtClean="0">
                <a:latin typeface="Calibri" panose="020F0502020204030204" pitchFamily="34" charset="0"/>
                <a:ea typeface="Calibri" panose="020F0502020204030204" pitchFamily="34" charset="0"/>
                <a:cs typeface="Calibri" panose="020F0502020204030204" pitchFamily="34" charset="0"/>
              </a:rPr>
              <a:t>wo </a:t>
            </a:r>
            <a:r>
              <a:rPr lang="de-DE" dirty="0">
                <a:latin typeface="Calibri" panose="020F0502020204030204" pitchFamily="34" charset="0"/>
                <a:ea typeface="Calibri" panose="020F0502020204030204" pitchFamily="34" charset="0"/>
                <a:cs typeface="Calibri" panose="020F0502020204030204" pitchFamily="34" charset="0"/>
              </a:rPr>
              <a:t>können wir voneinander profitieren?</a:t>
            </a:r>
          </a:p>
          <a:p>
            <a:endParaRPr lang="de-DE" dirty="0" smtClean="0">
              <a:latin typeface="Calibri" panose="020F0502020204030204" pitchFamily="34" charset="0"/>
              <a:ea typeface="Calibri" panose="020F0502020204030204" pitchFamily="34" charset="0"/>
              <a:cs typeface="Calibri" panose="020F0502020204030204" pitchFamily="34" charset="0"/>
            </a:endParaRPr>
          </a:p>
          <a:p>
            <a:r>
              <a:rPr lang="de-DE" dirty="0" smtClean="0">
                <a:latin typeface="Calibri" panose="020F0502020204030204" pitchFamily="34" charset="0"/>
                <a:ea typeface="Calibri" panose="020F0502020204030204" pitchFamily="34" charset="0"/>
                <a:cs typeface="Calibri" panose="020F0502020204030204" pitchFamily="34" charset="0"/>
              </a:rPr>
              <a:t>Ich </a:t>
            </a:r>
            <a:r>
              <a:rPr lang="de-DE" dirty="0">
                <a:latin typeface="Calibri" panose="020F0502020204030204" pitchFamily="34" charset="0"/>
                <a:ea typeface="Calibri" panose="020F0502020204030204" pitchFamily="34" charset="0"/>
                <a:cs typeface="Calibri" panose="020F0502020204030204" pitchFamily="34" charset="0"/>
              </a:rPr>
              <a:t>glaube, genau darin liegt eine große Chance für die Kleinwasserkraft: </a:t>
            </a:r>
            <a:r>
              <a:rPr lang="de-DE" b="1" dirty="0">
                <a:latin typeface="Calibri" panose="020F0502020204030204" pitchFamily="34" charset="0"/>
                <a:ea typeface="Calibri" panose="020F0502020204030204" pitchFamily="34" charset="0"/>
                <a:cs typeface="Calibri" panose="020F0502020204030204" pitchFamily="34" charset="0"/>
              </a:rPr>
              <a:t>Wissen teilen, Erfahrungen nutzen und gemeinsam </a:t>
            </a:r>
            <a:r>
              <a:rPr lang="de-DE" b="1" dirty="0" smtClean="0">
                <a:latin typeface="Calibri" panose="020F0502020204030204" pitchFamily="34" charset="0"/>
                <a:ea typeface="Calibri" panose="020F0502020204030204" pitchFamily="34" charset="0"/>
                <a:cs typeface="Calibri" panose="020F0502020204030204" pitchFamily="34" charset="0"/>
              </a:rPr>
              <a:t>die Kleinwasserkraft stärken.</a:t>
            </a:r>
            <a:endParaRPr lang="de-DE" dirty="0">
              <a:latin typeface="Calibri" panose="020F0502020204030204" pitchFamily="34" charset="0"/>
              <a:ea typeface="Calibri" panose="020F0502020204030204" pitchFamily="34" charset="0"/>
              <a:cs typeface="Calibri" panose="020F0502020204030204" pitchFamily="34" charset="0"/>
            </a:endParaRPr>
          </a:p>
          <a:p>
            <a:r>
              <a:rPr lang="de-DE" dirty="0" smtClean="0">
                <a:latin typeface="Calibri" panose="020F0502020204030204" pitchFamily="34" charset="0"/>
                <a:ea typeface="Calibri" panose="020F0502020204030204" pitchFamily="34" charset="0"/>
                <a:cs typeface="Calibri" panose="020F0502020204030204" pitchFamily="34" charset="0"/>
              </a:rPr>
              <a:t>In </a:t>
            </a:r>
            <a:r>
              <a:rPr lang="de-DE" dirty="0">
                <a:latin typeface="Calibri" panose="020F0502020204030204" pitchFamily="34" charset="0"/>
                <a:ea typeface="Calibri" panose="020F0502020204030204" pitchFamily="34" charset="0"/>
                <a:cs typeface="Calibri" panose="020F0502020204030204" pitchFamily="34" charset="0"/>
              </a:rPr>
              <a:t>diesem Sinne freue ich mich </a:t>
            </a:r>
            <a:r>
              <a:rPr lang="de-DE" dirty="0" smtClean="0">
                <a:latin typeface="Calibri" panose="020F0502020204030204" pitchFamily="34" charset="0"/>
                <a:ea typeface="Calibri" panose="020F0502020204030204" pitchFamily="34" charset="0"/>
                <a:cs typeface="Calibri" panose="020F0502020204030204" pitchFamily="34" charset="0"/>
              </a:rPr>
              <a:t>auf </a:t>
            </a:r>
            <a:r>
              <a:rPr lang="de-DE" dirty="0">
                <a:latin typeface="Calibri" panose="020F0502020204030204" pitchFamily="34" charset="0"/>
                <a:ea typeface="Calibri" panose="020F0502020204030204" pitchFamily="34" charset="0"/>
                <a:cs typeface="Calibri" panose="020F0502020204030204" pitchFamily="34" charset="0"/>
              </a:rPr>
              <a:t>den weiteren Austausch mit </a:t>
            </a:r>
            <a:r>
              <a:rPr lang="de-DE" dirty="0" smtClean="0">
                <a:latin typeface="Calibri" panose="020F0502020204030204" pitchFamily="34" charset="0"/>
                <a:ea typeface="Calibri" panose="020F0502020204030204" pitchFamily="34" charset="0"/>
                <a:cs typeface="Calibri" panose="020F0502020204030204" pitchFamily="34" charset="0"/>
              </a:rPr>
              <a:t>Ihnen </a:t>
            </a:r>
            <a:r>
              <a:rPr lang="de-DE" dirty="0">
                <a:latin typeface="Calibri" panose="020F0502020204030204" pitchFamily="34" charset="0"/>
                <a:ea typeface="Calibri" panose="020F0502020204030204" pitchFamily="34" charset="0"/>
                <a:cs typeface="Calibri" panose="020F0502020204030204" pitchFamily="34" charset="0"/>
              </a:rPr>
              <a:t>und bedanke mich ganz herzlich für Ihre Aufmerksamkeit.</a:t>
            </a:r>
          </a:p>
        </p:txBody>
      </p:sp>
      <p:sp>
        <p:nvSpPr>
          <p:cNvPr id="352" name="PlaceHolder 3"/>
          <p:cNvSpPr>
            <a:spLocks noGrp="1"/>
          </p:cNvSpPr>
          <p:nvPr>
            <p:ph type="sldNum" idx="45"/>
          </p:nvPr>
        </p:nvSpPr>
        <p:spPr>
          <a:xfrm>
            <a:off x="3850589" y="9428744"/>
            <a:ext cx="2943518" cy="495550"/>
          </a:xfrm>
          <a:prstGeom prst="rect">
            <a:avLst/>
          </a:prstGeom>
          <a:noFill/>
          <a:ln w="0">
            <a:noFill/>
          </a:ln>
        </p:spPr>
        <p:txBody>
          <a:bodyPr lIns="0" tIns="0" rIns="0" bIns="0" anchor="b">
            <a:noAutofit/>
          </a:bodyPr>
          <a:lstStyle>
            <a:lvl1pPr indent="0" algn="r">
              <a:lnSpc>
                <a:spcPct val="100000"/>
              </a:lnSpc>
              <a:buNone/>
              <a:tabLst>
                <a:tab pos="0" algn="l"/>
              </a:tabLst>
              <a:defRPr lang="de-DE" sz="1200" b="0" strike="noStrike" spc="-1">
                <a:solidFill>
                  <a:srgbClr val="000000"/>
                </a:solidFill>
                <a:latin typeface="+mn-lt"/>
                <a:ea typeface="+mn-ea"/>
              </a:defRPr>
            </a:lvl1pPr>
          </a:lstStyle>
          <a:p>
            <a:fld id="{668D49A3-1486-4984-AA8E-8AB17EEDEEFC}" type="slidenum">
              <a:rPr lang="de-DE"/>
              <a:pPr/>
              <a:t>12</a:t>
            </a:fld>
            <a:endParaRPr lang="de-DE" dirty="0">
              <a:latin typeface="Times New Roman"/>
            </a:endParaRPr>
          </a:p>
        </p:txBody>
      </p:sp>
    </p:spTree>
    <p:extLst>
      <p:ext uri="{BB962C8B-B14F-4D97-AF65-F5344CB8AC3E}">
        <p14:creationId xmlns:p14="http://schemas.microsoft.com/office/powerpoint/2010/main" val="3881947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rPr dirty="0"/>
              <a:t>Footer</a:t>
            </a:r>
          </a:p>
        </p:txBody>
      </p:sp>
      <p:sp>
        <p:nvSpPr>
          <p:cNvPr id="3" name="PlaceHolder 2"/>
          <p:cNvSpPr>
            <a:spLocks noGrp="1"/>
          </p:cNvSpPr>
          <p:nvPr>
            <p:ph type="sldNum" idx="2"/>
          </p:nvPr>
        </p:nvSpPr>
        <p:spPr/>
        <p:txBody>
          <a:bodyPr/>
          <a:lstStyle/>
          <a:p>
            <a:fld id="{1F5FEB0A-48B9-4F78-9BB2-CB03E43452E4}" type="slidenum">
              <a:t>‹Nr.›</a:t>
            </a:fld>
            <a:endParaRPr dirty="0"/>
          </a:p>
        </p:txBody>
      </p:sp>
      <p:sp>
        <p:nvSpPr>
          <p:cNvPr id="4" name="PlaceHolder 3"/>
          <p:cNvSpPr>
            <a:spLocks noGrp="1"/>
          </p:cNvSpPr>
          <p:nvPr>
            <p:ph type="dt" idx="3"/>
          </p:nvPr>
        </p:nvSpPr>
        <p:spPr/>
        <p:txBody>
          <a:body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de-DE" sz="3200" b="0" strike="noStrike" spc="-1">
              <a:solidFill>
                <a:srgbClr val="000000"/>
              </a:solidFill>
              <a:latin typeface="Arial"/>
            </a:endParaRPr>
          </a:p>
        </p:txBody>
      </p:sp>
      <p:sp>
        <p:nvSpPr>
          <p:cNvPr id="4" name="PlaceHolder 3"/>
          <p:cNvSpPr>
            <a:spLocks noGrp="1"/>
          </p:cNvSpPr>
          <p:nvPr>
            <p:ph type="ftr" idx="1"/>
          </p:nvPr>
        </p:nvSpPr>
        <p:spPr/>
        <p:txBody>
          <a:bodyPr/>
          <a:lstStyle/>
          <a:p>
            <a:r>
              <a:rPr dirty="0"/>
              <a:t>Footer</a:t>
            </a:r>
          </a:p>
        </p:txBody>
      </p:sp>
      <p:sp>
        <p:nvSpPr>
          <p:cNvPr id="2" name="PlaceHolder 4"/>
          <p:cNvSpPr>
            <a:spLocks noGrp="1"/>
          </p:cNvSpPr>
          <p:nvPr>
            <p:ph type="sldNum" idx="2"/>
          </p:nvPr>
        </p:nvSpPr>
        <p:spPr/>
        <p:txBody>
          <a:bodyPr/>
          <a:lstStyle/>
          <a:p>
            <a:fld id="{530D82B6-7CC3-4825-AC5A-F3269AF90FBA}" type="slidenum">
              <a:t>‹Nr.›</a:t>
            </a:fld>
            <a:endParaRPr dirty="0"/>
          </a:p>
        </p:txBody>
      </p:sp>
      <p:sp>
        <p:nvSpPr>
          <p:cNvPr id="3" name="PlaceHolder 5"/>
          <p:cNvSpPr>
            <a:spLocks noGrp="1"/>
          </p:cNvSpPr>
          <p:nvPr>
            <p:ph type="dt" idx="3"/>
          </p:nvPr>
        </p:nvSpPr>
        <p:spPr/>
        <p:txBody>
          <a:body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4" name="PlaceHolder 3"/>
          <p:cNvSpPr>
            <a:spLocks noGrp="1"/>
          </p:cNvSpPr>
          <p:nvPr>
            <p:ph type="ftr" idx="1"/>
          </p:nvPr>
        </p:nvSpPr>
        <p:spPr/>
        <p:txBody>
          <a:bodyPr/>
          <a:lstStyle/>
          <a:p>
            <a:r>
              <a:rPr dirty="0"/>
              <a:t>Footer</a:t>
            </a:r>
          </a:p>
        </p:txBody>
      </p:sp>
      <p:sp>
        <p:nvSpPr>
          <p:cNvPr id="5" name="PlaceHolder 4"/>
          <p:cNvSpPr>
            <a:spLocks noGrp="1"/>
          </p:cNvSpPr>
          <p:nvPr>
            <p:ph type="sldNum" idx="2"/>
          </p:nvPr>
        </p:nvSpPr>
        <p:spPr/>
        <p:txBody>
          <a:bodyPr/>
          <a:lstStyle/>
          <a:p>
            <a:fld id="{417BAD8A-2A96-43D0-AEA0-8996F095B0AD}" type="slidenum">
              <a:t>‹Nr.›</a:t>
            </a:fld>
            <a:endParaRPr dirty="0"/>
          </a:p>
        </p:txBody>
      </p:sp>
      <p:sp>
        <p:nvSpPr>
          <p:cNvPr id="6" name="PlaceHolder 5"/>
          <p:cNvSpPr>
            <a:spLocks noGrp="1"/>
          </p:cNvSpPr>
          <p:nvPr>
            <p:ph type="dt" idx="3"/>
          </p:nvPr>
        </p:nvSpPr>
        <p:spPr/>
        <p:txBody>
          <a:body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5" name="PlaceHolder 4"/>
          <p:cNvSpPr>
            <a:spLocks noGrp="1"/>
          </p:cNvSpPr>
          <p:nvPr>
            <p:ph type="ftr" idx="1"/>
          </p:nvPr>
        </p:nvSpPr>
        <p:spPr/>
        <p:txBody>
          <a:bodyPr/>
          <a:lstStyle/>
          <a:p>
            <a:r>
              <a:rPr dirty="0"/>
              <a:t>Footer</a:t>
            </a:r>
          </a:p>
        </p:txBody>
      </p:sp>
      <p:sp>
        <p:nvSpPr>
          <p:cNvPr id="6" name="PlaceHolder 5"/>
          <p:cNvSpPr>
            <a:spLocks noGrp="1"/>
          </p:cNvSpPr>
          <p:nvPr>
            <p:ph type="sldNum" idx="2"/>
          </p:nvPr>
        </p:nvSpPr>
        <p:spPr/>
        <p:txBody>
          <a:bodyPr/>
          <a:lstStyle/>
          <a:p>
            <a:fld id="{57AFC383-0A51-49DE-ADE1-01DD604B1CDF}" type="slidenum">
              <a:t>‹Nr.›</a:t>
            </a:fld>
            <a:endParaRPr dirty="0"/>
          </a:p>
        </p:txBody>
      </p:sp>
      <p:sp>
        <p:nvSpPr>
          <p:cNvPr id="7" name="PlaceHolder 6"/>
          <p:cNvSpPr>
            <a:spLocks noGrp="1"/>
          </p:cNvSpPr>
          <p:nvPr>
            <p:ph type="dt" idx="3"/>
          </p:nvPr>
        </p:nvSpPr>
        <p:spPr/>
        <p:txBody>
          <a:body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3" name="PlaceHolder 2"/>
          <p:cNvSpPr>
            <a:spLocks noGrp="1"/>
          </p:cNvSpPr>
          <p:nvPr>
            <p:ph type="ftr" idx="1"/>
          </p:nvPr>
        </p:nvSpPr>
        <p:spPr/>
        <p:txBody>
          <a:bodyPr/>
          <a:lstStyle/>
          <a:p>
            <a:r>
              <a:rPr dirty="0"/>
              <a:t>Footer</a:t>
            </a:r>
          </a:p>
        </p:txBody>
      </p:sp>
      <p:sp>
        <p:nvSpPr>
          <p:cNvPr id="4" name="PlaceHolder 3"/>
          <p:cNvSpPr>
            <a:spLocks noGrp="1"/>
          </p:cNvSpPr>
          <p:nvPr>
            <p:ph type="sldNum" idx="2"/>
          </p:nvPr>
        </p:nvSpPr>
        <p:spPr/>
        <p:txBody>
          <a:bodyPr/>
          <a:lstStyle/>
          <a:p>
            <a:fld id="{7AFFF668-6FA0-4449-B53F-5CA8076AACAA}" type="slidenum">
              <a:t>‹Nr.›</a:t>
            </a:fld>
            <a:endParaRPr dirty="0"/>
          </a:p>
        </p:txBody>
      </p:sp>
      <p:sp>
        <p:nvSpPr>
          <p:cNvPr id="5" name="PlaceHolder 4"/>
          <p:cNvSpPr>
            <a:spLocks noGrp="1"/>
          </p:cNvSpPr>
          <p:nvPr>
            <p:ph type="dt" idx="3"/>
          </p:nvPr>
        </p:nvSpPr>
        <p:spPr/>
        <p:txBody>
          <a:body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de-DE" sz="3200" b="0" strike="noStrike" spc="-1">
              <a:solidFill>
                <a:srgbClr val="000000"/>
              </a:solidFill>
              <a:latin typeface="Arial"/>
            </a:endParaRPr>
          </a:p>
        </p:txBody>
      </p:sp>
      <p:sp>
        <p:nvSpPr>
          <p:cNvPr id="3" name="PlaceHolder 2"/>
          <p:cNvSpPr>
            <a:spLocks noGrp="1"/>
          </p:cNvSpPr>
          <p:nvPr>
            <p:ph type="ftr" idx="1"/>
          </p:nvPr>
        </p:nvSpPr>
        <p:spPr/>
        <p:txBody>
          <a:bodyPr/>
          <a:lstStyle/>
          <a:p>
            <a:r>
              <a:rPr dirty="0"/>
              <a:t>Footer</a:t>
            </a:r>
          </a:p>
        </p:txBody>
      </p:sp>
      <p:sp>
        <p:nvSpPr>
          <p:cNvPr id="4" name="PlaceHolder 3"/>
          <p:cNvSpPr>
            <a:spLocks noGrp="1"/>
          </p:cNvSpPr>
          <p:nvPr>
            <p:ph type="sldNum" idx="2"/>
          </p:nvPr>
        </p:nvSpPr>
        <p:spPr/>
        <p:txBody>
          <a:bodyPr/>
          <a:lstStyle/>
          <a:p>
            <a:fld id="{AEDB8BEE-3C12-4A5F-9D62-50790B770409}" type="slidenum">
              <a:t>‹Nr.›</a:t>
            </a:fld>
            <a:endParaRPr dirty="0"/>
          </a:p>
        </p:txBody>
      </p:sp>
      <p:sp>
        <p:nvSpPr>
          <p:cNvPr id="5" name="PlaceHolder 4"/>
          <p:cNvSpPr>
            <a:spLocks noGrp="1"/>
          </p:cNvSpPr>
          <p:nvPr>
            <p:ph type="dt" idx="3"/>
          </p:nvPr>
        </p:nvSpPr>
        <p:spPr/>
        <p:txBody>
          <a:body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1"/>
          </p:nvPr>
        </p:nvSpPr>
        <p:spPr/>
        <p:txBody>
          <a:bodyPr/>
          <a:lstStyle/>
          <a:p>
            <a:r>
              <a:rPr dirty="0"/>
              <a:t>Footer</a:t>
            </a:r>
          </a:p>
        </p:txBody>
      </p:sp>
      <p:sp>
        <p:nvSpPr>
          <p:cNvPr id="7" name="PlaceHolder 6"/>
          <p:cNvSpPr>
            <a:spLocks noGrp="1"/>
          </p:cNvSpPr>
          <p:nvPr>
            <p:ph type="sldNum" idx="2"/>
          </p:nvPr>
        </p:nvSpPr>
        <p:spPr/>
        <p:txBody>
          <a:bodyPr/>
          <a:lstStyle/>
          <a:p>
            <a:fld id="{A655415F-2F3E-4D0C-B0C8-89A39BE30CA6}" type="slidenum">
              <a:t>‹Nr.›</a:t>
            </a:fld>
            <a:endParaRPr dirty="0"/>
          </a:p>
        </p:txBody>
      </p:sp>
      <p:sp>
        <p:nvSpPr>
          <p:cNvPr id="8" name="PlaceHolder 7"/>
          <p:cNvSpPr>
            <a:spLocks noGrp="1"/>
          </p:cNvSpPr>
          <p:nvPr>
            <p:ph type="dt" idx="3"/>
          </p:nvPr>
        </p:nvSpPr>
        <p:spPr/>
        <p:txBody>
          <a:body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1"/>
          </p:nvPr>
        </p:nvSpPr>
        <p:spPr/>
        <p:txBody>
          <a:bodyPr/>
          <a:lstStyle/>
          <a:p>
            <a:r>
              <a:rPr dirty="0"/>
              <a:t>Footer</a:t>
            </a:r>
          </a:p>
        </p:txBody>
      </p:sp>
      <p:sp>
        <p:nvSpPr>
          <p:cNvPr id="7" name="PlaceHolder 6"/>
          <p:cNvSpPr>
            <a:spLocks noGrp="1"/>
          </p:cNvSpPr>
          <p:nvPr>
            <p:ph type="sldNum" idx="2"/>
          </p:nvPr>
        </p:nvSpPr>
        <p:spPr/>
        <p:txBody>
          <a:bodyPr/>
          <a:lstStyle/>
          <a:p>
            <a:fld id="{7B90336A-E2BD-4B74-A4C6-677B5F2A1767}" type="slidenum">
              <a:t>‹Nr.›</a:t>
            </a:fld>
            <a:endParaRPr dirty="0"/>
          </a:p>
        </p:txBody>
      </p:sp>
      <p:sp>
        <p:nvSpPr>
          <p:cNvPr id="8" name="PlaceHolder 7"/>
          <p:cNvSpPr>
            <a:spLocks noGrp="1"/>
          </p:cNvSpPr>
          <p:nvPr>
            <p:ph type="dt" idx="3"/>
          </p:nvPr>
        </p:nvSpPr>
        <p:spPr/>
        <p:txBody>
          <a:body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1"/>
          </p:nvPr>
        </p:nvSpPr>
        <p:spPr/>
        <p:txBody>
          <a:bodyPr/>
          <a:lstStyle/>
          <a:p>
            <a:r>
              <a:rPr dirty="0"/>
              <a:t>Footer</a:t>
            </a:r>
          </a:p>
        </p:txBody>
      </p:sp>
      <p:sp>
        <p:nvSpPr>
          <p:cNvPr id="7" name="PlaceHolder 6"/>
          <p:cNvSpPr>
            <a:spLocks noGrp="1"/>
          </p:cNvSpPr>
          <p:nvPr>
            <p:ph type="sldNum" idx="2"/>
          </p:nvPr>
        </p:nvSpPr>
        <p:spPr/>
        <p:txBody>
          <a:bodyPr/>
          <a:lstStyle/>
          <a:p>
            <a:fld id="{4B6C80A7-AA1E-492D-9A00-039DD9ECCC06}" type="slidenum">
              <a:t>‹Nr.›</a:t>
            </a:fld>
            <a:endParaRPr dirty="0"/>
          </a:p>
        </p:txBody>
      </p:sp>
      <p:sp>
        <p:nvSpPr>
          <p:cNvPr id="8" name="PlaceHolder 7"/>
          <p:cNvSpPr>
            <a:spLocks noGrp="1"/>
          </p:cNvSpPr>
          <p:nvPr>
            <p:ph type="dt" idx="3"/>
          </p:nvPr>
        </p:nvSpPr>
        <p:spPr/>
        <p:txBody>
          <a:body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5" name="PlaceHolder 4"/>
          <p:cNvSpPr>
            <a:spLocks noGrp="1"/>
          </p:cNvSpPr>
          <p:nvPr>
            <p:ph type="ftr" idx="1"/>
          </p:nvPr>
        </p:nvSpPr>
        <p:spPr/>
        <p:txBody>
          <a:bodyPr/>
          <a:lstStyle/>
          <a:p>
            <a:r>
              <a:rPr dirty="0"/>
              <a:t>Footer</a:t>
            </a:r>
          </a:p>
        </p:txBody>
      </p:sp>
      <p:sp>
        <p:nvSpPr>
          <p:cNvPr id="6" name="PlaceHolder 5"/>
          <p:cNvSpPr>
            <a:spLocks noGrp="1"/>
          </p:cNvSpPr>
          <p:nvPr>
            <p:ph type="sldNum" idx="2"/>
          </p:nvPr>
        </p:nvSpPr>
        <p:spPr/>
        <p:txBody>
          <a:bodyPr/>
          <a:lstStyle/>
          <a:p>
            <a:fld id="{BD53F1E3-BE47-4E32-A8A1-7610CAAE1C8B}" type="slidenum">
              <a:t>‹Nr.›</a:t>
            </a:fld>
            <a:endParaRPr dirty="0"/>
          </a:p>
        </p:txBody>
      </p:sp>
      <p:sp>
        <p:nvSpPr>
          <p:cNvPr id="7" name="PlaceHolder 6"/>
          <p:cNvSpPr>
            <a:spLocks noGrp="1"/>
          </p:cNvSpPr>
          <p:nvPr>
            <p:ph type="dt" idx="3"/>
          </p:nvPr>
        </p:nvSpPr>
        <p:spPr/>
        <p:txBody>
          <a:body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 name="PlaceHolder 6"/>
          <p:cNvSpPr>
            <a:spLocks noGrp="1"/>
          </p:cNvSpPr>
          <p:nvPr>
            <p:ph type="ftr" idx="1"/>
          </p:nvPr>
        </p:nvSpPr>
        <p:spPr/>
        <p:txBody>
          <a:bodyPr/>
          <a:lstStyle/>
          <a:p>
            <a:r>
              <a:rPr dirty="0"/>
              <a:t>Footer</a:t>
            </a:r>
          </a:p>
        </p:txBody>
      </p:sp>
      <p:sp>
        <p:nvSpPr>
          <p:cNvPr id="8" name="PlaceHolder 7"/>
          <p:cNvSpPr>
            <a:spLocks noGrp="1"/>
          </p:cNvSpPr>
          <p:nvPr>
            <p:ph type="sldNum" idx="2"/>
          </p:nvPr>
        </p:nvSpPr>
        <p:spPr/>
        <p:txBody>
          <a:bodyPr/>
          <a:lstStyle/>
          <a:p>
            <a:fld id="{5F5EB9E0-BA9E-4E50-815D-79F061699F7F}" type="slidenum">
              <a:t>‹Nr.›</a:t>
            </a:fld>
            <a:endParaRPr dirty="0"/>
          </a:p>
        </p:txBody>
      </p:sp>
      <p:sp>
        <p:nvSpPr>
          <p:cNvPr id="9" name="PlaceHolder 8"/>
          <p:cNvSpPr>
            <a:spLocks noGrp="1"/>
          </p:cNvSpPr>
          <p:nvPr>
            <p:ph type="dt" idx="3"/>
          </p:nvPr>
        </p:nvSpPr>
        <p:spPr/>
        <p:txBody>
          <a:body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9" name="PlaceHolder 8"/>
          <p:cNvSpPr>
            <a:spLocks noGrp="1"/>
          </p:cNvSpPr>
          <p:nvPr>
            <p:ph type="ftr" idx="1"/>
          </p:nvPr>
        </p:nvSpPr>
        <p:spPr/>
        <p:txBody>
          <a:bodyPr/>
          <a:lstStyle/>
          <a:p>
            <a:r>
              <a:rPr dirty="0"/>
              <a:t>Footer</a:t>
            </a:r>
          </a:p>
        </p:txBody>
      </p:sp>
      <p:sp>
        <p:nvSpPr>
          <p:cNvPr id="10" name="PlaceHolder 9"/>
          <p:cNvSpPr>
            <a:spLocks noGrp="1"/>
          </p:cNvSpPr>
          <p:nvPr>
            <p:ph type="sldNum" idx="2"/>
          </p:nvPr>
        </p:nvSpPr>
        <p:spPr/>
        <p:txBody>
          <a:bodyPr/>
          <a:lstStyle/>
          <a:p>
            <a:fld id="{A601572C-3E80-4CF3-B858-F9136966EB2A}" type="slidenum">
              <a:t>‹Nr.›</a:t>
            </a:fld>
            <a:endParaRPr dirty="0"/>
          </a:p>
        </p:txBody>
      </p:sp>
      <p:sp>
        <p:nvSpPr>
          <p:cNvPr id="11" name="PlaceHolder 10"/>
          <p:cNvSpPr>
            <a:spLocks noGrp="1"/>
          </p:cNvSpPr>
          <p:nvPr>
            <p:ph type="dt" idx="3"/>
          </p:nvPr>
        </p:nvSpPr>
        <p:spPr/>
        <p:txBody>
          <a:body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a:xfrm>
            <a:off x="8995608" y="6205032"/>
            <a:ext cx="1991520" cy="362880"/>
          </a:xfrm>
        </p:spPr>
        <p:txBody>
          <a:bodyPr/>
          <a:lstStyle>
            <a:lvl1pPr>
              <a:defRPr sz="1000">
                <a:solidFill>
                  <a:srgbClr val="292929"/>
                </a:solidFill>
                <a:latin typeface="Calibri" panose="020F0502020204030204" pitchFamily="34" charset="0"/>
                <a:ea typeface="Calibri" panose="020F0502020204030204" pitchFamily="34" charset="0"/>
                <a:cs typeface="Calibri" panose="020F0502020204030204" pitchFamily="34" charset="0"/>
              </a:defRPr>
            </a:lvl1pPr>
          </a:lstStyle>
          <a:p>
            <a:r>
              <a:rPr lang="de-DE" dirty="0"/>
              <a:t>Footer</a:t>
            </a:r>
          </a:p>
        </p:txBody>
      </p:sp>
      <p:sp>
        <p:nvSpPr>
          <p:cNvPr id="3" name="PlaceHolder 2"/>
          <p:cNvSpPr>
            <a:spLocks noGrp="1"/>
          </p:cNvSpPr>
          <p:nvPr>
            <p:ph type="sldNum" idx="5"/>
          </p:nvPr>
        </p:nvSpPr>
        <p:spPr>
          <a:xfrm>
            <a:off x="11020608" y="6205032"/>
            <a:ext cx="617040" cy="362880"/>
          </a:xfrm>
        </p:spPr>
        <p:txBody>
          <a:bodyPr/>
          <a:lstStyle>
            <a:lvl1pPr>
              <a:defRPr sz="1000">
                <a:solidFill>
                  <a:srgbClr val="292929"/>
                </a:solidFill>
                <a:latin typeface="Calibri" panose="020F0502020204030204" pitchFamily="34" charset="0"/>
                <a:ea typeface="Calibri" panose="020F0502020204030204" pitchFamily="34" charset="0"/>
                <a:cs typeface="Calibri" panose="020F0502020204030204" pitchFamily="34" charset="0"/>
              </a:defRPr>
            </a:lvl1pPr>
          </a:lstStyle>
          <a:p>
            <a:fld id="{64130C80-3642-4A3D-B9CC-0C5FFBF342FA}" type="slidenum">
              <a:rPr lang="de-DE" smtClean="0"/>
              <a:pPr/>
              <a:t>‹Nr.›</a:t>
            </a:fld>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dirty="0">
              <a:solidFill>
                <a:srgbClr val="000000"/>
              </a:solidFill>
              <a:latin typeface="Arial"/>
            </a:endParaRPr>
          </a:p>
        </p:txBody>
      </p:sp>
      <p:sp>
        <p:nvSpPr>
          <p:cNvPr id="50"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de-DE" sz="3200" b="0" strike="noStrike" spc="-1">
              <a:solidFill>
                <a:srgbClr val="000000"/>
              </a:solidFill>
              <a:latin typeface="Arial"/>
            </a:endParaRPr>
          </a:p>
        </p:txBody>
      </p:sp>
      <p:sp>
        <p:nvSpPr>
          <p:cNvPr id="4" name="PlaceHolder 3"/>
          <p:cNvSpPr>
            <a:spLocks noGrp="1"/>
          </p:cNvSpPr>
          <p:nvPr>
            <p:ph type="ftr" idx="4"/>
          </p:nvPr>
        </p:nvSpPr>
        <p:spPr/>
        <p:txBody>
          <a:bodyPr/>
          <a:lstStyle/>
          <a:p>
            <a:r>
              <a:rPr dirty="0"/>
              <a:t>Footer</a:t>
            </a:r>
          </a:p>
        </p:txBody>
      </p:sp>
      <p:sp>
        <p:nvSpPr>
          <p:cNvPr id="5" name="PlaceHolder 4"/>
          <p:cNvSpPr>
            <a:spLocks noGrp="1"/>
          </p:cNvSpPr>
          <p:nvPr>
            <p:ph type="sldNum" idx="5"/>
          </p:nvPr>
        </p:nvSpPr>
        <p:spPr/>
        <p:txBody>
          <a:bodyPr/>
          <a:lstStyle/>
          <a:p>
            <a:fld id="{2E002AD2-4612-451F-BDCC-C6F73950723E}" type="slidenum">
              <a:t>‹Nr.›</a:t>
            </a:fld>
            <a:endParaRPr dirty="0"/>
          </a:p>
        </p:txBody>
      </p:sp>
      <p:sp>
        <p:nvSpPr>
          <p:cNvPr id="6" name="PlaceHolder 5"/>
          <p:cNvSpPr>
            <a:spLocks noGrp="1"/>
          </p:cNvSpPr>
          <p:nvPr>
            <p:ph type="dt" idx="6"/>
          </p:nvPr>
        </p:nvSpPr>
        <p:spPr/>
        <p:txBody>
          <a:body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dirty="0">
              <a:solidFill>
                <a:srgbClr val="000000"/>
              </a:solidFill>
              <a:latin typeface="Arial"/>
            </a:endParaRPr>
          </a:p>
        </p:txBody>
      </p:sp>
      <p:sp>
        <p:nvSpPr>
          <p:cNvPr id="52"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4" name="PlaceHolder 3"/>
          <p:cNvSpPr>
            <a:spLocks noGrp="1"/>
          </p:cNvSpPr>
          <p:nvPr>
            <p:ph type="ftr" idx="4"/>
          </p:nvPr>
        </p:nvSpPr>
        <p:spPr/>
        <p:txBody>
          <a:bodyPr/>
          <a:lstStyle/>
          <a:p>
            <a:r>
              <a:rPr dirty="0"/>
              <a:t>Footer</a:t>
            </a:r>
          </a:p>
        </p:txBody>
      </p:sp>
      <p:sp>
        <p:nvSpPr>
          <p:cNvPr id="5" name="PlaceHolder 4"/>
          <p:cNvSpPr>
            <a:spLocks noGrp="1"/>
          </p:cNvSpPr>
          <p:nvPr>
            <p:ph type="sldNum" idx="5"/>
          </p:nvPr>
        </p:nvSpPr>
        <p:spPr/>
        <p:txBody>
          <a:bodyPr/>
          <a:lstStyle/>
          <a:p>
            <a:fld id="{ED221B8E-3762-482E-B756-5F497192E58D}" type="slidenum">
              <a:t>‹Nr.›</a:t>
            </a:fld>
            <a:endParaRPr dirty="0"/>
          </a:p>
        </p:txBody>
      </p:sp>
      <p:sp>
        <p:nvSpPr>
          <p:cNvPr id="6" name="PlaceHolder 5"/>
          <p:cNvSpPr>
            <a:spLocks noGrp="1"/>
          </p:cNvSpPr>
          <p:nvPr>
            <p:ph type="dt" idx="6"/>
          </p:nvPr>
        </p:nvSpPr>
        <p:spPr/>
        <p:txBody>
          <a:bodyPr/>
          <a:lstStyle/>
          <a:p>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54"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5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5" name="PlaceHolder 4"/>
          <p:cNvSpPr>
            <a:spLocks noGrp="1"/>
          </p:cNvSpPr>
          <p:nvPr>
            <p:ph type="ftr" idx="4"/>
          </p:nvPr>
        </p:nvSpPr>
        <p:spPr/>
        <p:txBody>
          <a:bodyPr/>
          <a:lstStyle/>
          <a:p>
            <a:r>
              <a:rPr dirty="0"/>
              <a:t>Footer</a:t>
            </a:r>
          </a:p>
        </p:txBody>
      </p:sp>
      <p:sp>
        <p:nvSpPr>
          <p:cNvPr id="6" name="PlaceHolder 5"/>
          <p:cNvSpPr>
            <a:spLocks noGrp="1"/>
          </p:cNvSpPr>
          <p:nvPr>
            <p:ph type="sldNum" idx="5"/>
          </p:nvPr>
        </p:nvSpPr>
        <p:spPr/>
        <p:txBody>
          <a:bodyPr/>
          <a:lstStyle/>
          <a:p>
            <a:fld id="{C6EFCFAA-BD6B-4FC2-96AA-8C9E0334197E}" type="slidenum">
              <a:t>‹Nr.›</a:t>
            </a:fld>
            <a:endParaRPr dirty="0"/>
          </a:p>
        </p:txBody>
      </p:sp>
      <p:sp>
        <p:nvSpPr>
          <p:cNvPr id="7" name="PlaceHolder 6"/>
          <p:cNvSpPr>
            <a:spLocks noGrp="1"/>
          </p:cNvSpPr>
          <p:nvPr>
            <p:ph type="dt" idx="6"/>
          </p:nvPr>
        </p:nvSpPr>
        <p:spPr/>
        <p:txBody>
          <a:bodyPr/>
          <a:lstStyle/>
          <a:p>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3" name="PlaceHolder 2"/>
          <p:cNvSpPr>
            <a:spLocks noGrp="1"/>
          </p:cNvSpPr>
          <p:nvPr>
            <p:ph type="ftr" idx="4"/>
          </p:nvPr>
        </p:nvSpPr>
        <p:spPr/>
        <p:txBody>
          <a:bodyPr/>
          <a:lstStyle/>
          <a:p>
            <a:r>
              <a:rPr dirty="0"/>
              <a:t>Footer</a:t>
            </a:r>
          </a:p>
        </p:txBody>
      </p:sp>
      <p:sp>
        <p:nvSpPr>
          <p:cNvPr id="4" name="PlaceHolder 3"/>
          <p:cNvSpPr>
            <a:spLocks noGrp="1"/>
          </p:cNvSpPr>
          <p:nvPr>
            <p:ph type="sldNum" idx="5"/>
          </p:nvPr>
        </p:nvSpPr>
        <p:spPr/>
        <p:txBody>
          <a:bodyPr/>
          <a:lstStyle/>
          <a:p>
            <a:fld id="{CCE010CA-AFE5-4485-B40E-59316D3875BE}" type="slidenum">
              <a:t>‹Nr.›</a:t>
            </a:fld>
            <a:endParaRPr dirty="0"/>
          </a:p>
        </p:txBody>
      </p:sp>
      <p:sp>
        <p:nvSpPr>
          <p:cNvPr id="5" name="PlaceHolder 4"/>
          <p:cNvSpPr>
            <a:spLocks noGrp="1"/>
          </p:cNvSpPr>
          <p:nvPr>
            <p:ph type="dt" idx="6"/>
          </p:nvPr>
        </p:nvSpPr>
        <p:spPr/>
        <p:txBody>
          <a:bodyPr/>
          <a:lstStyle/>
          <a:p>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7"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de-DE" sz="3200" b="0" strike="noStrike" spc="-1">
              <a:solidFill>
                <a:srgbClr val="000000"/>
              </a:solidFill>
              <a:latin typeface="Arial"/>
            </a:endParaRPr>
          </a:p>
        </p:txBody>
      </p:sp>
      <p:sp>
        <p:nvSpPr>
          <p:cNvPr id="3" name="PlaceHolder 2"/>
          <p:cNvSpPr>
            <a:spLocks noGrp="1"/>
          </p:cNvSpPr>
          <p:nvPr>
            <p:ph type="ftr" idx="4"/>
          </p:nvPr>
        </p:nvSpPr>
        <p:spPr/>
        <p:txBody>
          <a:bodyPr/>
          <a:lstStyle/>
          <a:p>
            <a:r>
              <a:rPr dirty="0"/>
              <a:t>Footer</a:t>
            </a:r>
          </a:p>
        </p:txBody>
      </p:sp>
      <p:sp>
        <p:nvSpPr>
          <p:cNvPr id="4" name="PlaceHolder 3"/>
          <p:cNvSpPr>
            <a:spLocks noGrp="1"/>
          </p:cNvSpPr>
          <p:nvPr>
            <p:ph type="sldNum" idx="5"/>
          </p:nvPr>
        </p:nvSpPr>
        <p:spPr/>
        <p:txBody>
          <a:bodyPr/>
          <a:lstStyle/>
          <a:p>
            <a:fld id="{7A846D26-E906-49DF-9346-3A76A4870FF2}" type="slidenum">
              <a:t>‹Nr.›</a:t>
            </a:fld>
            <a:endParaRPr dirty="0"/>
          </a:p>
        </p:txBody>
      </p:sp>
      <p:sp>
        <p:nvSpPr>
          <p:cNvPr id="5" name="PlaceHolder 4"/>
          <p:cNvSpPr>
            <a:spLocks noGrp="1"/>
          </p:cNvSpPr>
          <p:nvPr>
            <p:ph type="dt" idx="6"/>
          </p:nvPr>
        </p:nvSpPr>
        <p:spPr/>
        <p:txBody>
          <a:bodyPr/>
          <a:lstStyle/>
          <a:p>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5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4"/>
          </p:nvPr>
        </p:nvSpPr>
        <p:spPr/>
        <p:txBody>
          <a:bodyPr/>
          <a:lstStyle/>
          <a:p>
            <a:r>
              <a:rPr dirty="0"/>
              <a:t>Footer</a:t>
            </a:r>
          </a:p>
        </p:txBody>
      </p:sp>
      <p:sp>
        <p:nvSpPr>
          <p:cNvPr id="7" name="PlaceHolder 6"/>
          <p:cNvSpPr>
            <a:spLocks noGrp="1"/>
          </p:cNvSpPr>
          <p:nvPr>
            <p:ph type="sldNum" idx="5"/>
          </p:nvPr>
        </p:nvSpPr>
        <p:spPr/>
        <p:txBody>
          <a:bodyPr/>
          <a:lstStyle/>
          <a:p>
            <a:fld id="{53072245-883E-4305-B257-BB83ECD53ECE}" type="slidenum">
              <a:t>‹Nr.›</a:t>
            </a:fld>
            <a:endParaRPr dirty="0"/>
          </a:p>
        </p:txBody>
      </p:sp>
      <p:sp>
        <p:nvSpPr>
          <p:cNvPr id="8" name="PlaceHolder 7"/>
          <p:cNvSpPr>
            <a:spLocks noGrp="1"/>
          </p:cNvSpPr>
          <p:nvPr>
            <p:ph type="dt" idx="6"/>
          </p:nvPr>
        </p:nvSpPr>
        <p:spPr/>
        <p:txBody>
          <a:bodyPr/>
          <a:lstStyle/>
          <a:p>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63"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5"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4"/>
          </p:nvPr>
        </p:nvSpPr>
        <p:spPr/>
        <p:txBody>
          <a:bodyPr/>
          <a:lstStyle/>
          <a:p>
            <a:r>
              <a:rPr dirty="0"/>
              <a:t>Footer</a:t>
            </a:r>
          </a:p>
        </p:txBody>
      </p:sp>
      <p:sp>
        <p:nvSpPr>
          <p:cNvPr id="7" name="PlaceHolder 6"/>
          <p:cNvSpPr>
            <a:spLocks noGrp="1"/>
          </p:cNvSpPr>
          <p:nvPr>
            <p:ph type="sldNum" idx="5"/>
          </p:nvPr>
        </p:nvSpPr>
        <p:spPr/>
        <p:txBody>
          <a:bodyPr/>
          <a:lstStyle/>
          <a:p>
            <a:fld id="{9EB4B748-D7D4-4992-B759-F88900C0A252}" type="slidenum">
              <a:t>‹Nr.›</a:t>
            </a:fld>
            <a:endParaRPr dirty="0"/>
          </a:p>
        </p:txBody>
      </p:sp>
      <p:sp>
        <p:nvSpPr>
          <p:cNvPr id="8" name="PlaceHolder 7"/>
          <p:cNvSpPr>
            <a:spLocks noGrp="1"/>
          </p:cNvSpPr>
          <p:nvPr>
            <p:ph type="dt" idx="6"/>
          </p:nvPr>
        </p:nvSpPr>
        <p:spPr/>
        <p:txBody>
          <a:bodyPr/>
          <a:lstStyle/>
          <a:p>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67"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8"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9"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6" name="PlaceHolder 5"/>
          <p:cNvSpPr>
            <a:spLocks noGrp="1"/>
          </p:cNvSpPr>
          <p:nvPr>
            <p:ph type="ftr" idx="4"/>
          </p:nvPr>
        </p:nvSpPr>
        <p:spPr/>
        <p:txBody>
          <a:bodyPr/>
          <a:lstStyle/>
          <a:p>
            <a:r>
              <a:rPr dirty="0"/>
              <a:t>Footer</a:t>
            </a:r>
          </a:p>
        </p:txBody>
      </p:sp>
      <p:sp>
        <p:nvSpPr>
          <p:cNvPr id="7" name="PlaceHolder 6"/>
          <p:cNvSpPr>
            <a:spLocks noGrp="1"/>
          </p:cNvSpPr>
          <p:nvPr>
            <p:ph type="sldNum" idx="5"/>
          </p:nvPr>
        </p:nvSpPr>
        <p:spPr/>
        <p:txBody>
          <a:bodyPr/>
          <a:lstStyle/>
          <a:p>
            <a:fld id="{D300A8A3-D63F-4590-9723-05B2EAABABA6}" type="slidenum">
              <a:t>‹Nr.›</a:t>
            </a:fld>
            <a:endParaRPr dirty="0"/>
          </a:p>
        </p:txBody>
      </p:sp>
      <p:sp>
        <p:nvSpPr>
          <p:cNvPr id="8" name="PlaceHolder 7"/>
          <p:cNvSpPr>
            <a:spLocks noGrp="1"/>
          </p:cNvSpPr>
          <p:nvPr>
            <p:ph type="dt" idx="6"/>
          </p:nvPr>
        </p:nvSpPr>
        <p:spPr/>
        <p:txBody>
          <a:bodyPr/>
          <a:lstStyle/>
          <a:p>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71"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2"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5" name="PlaceHolder 4"/>
          <p:cNvSpPr>
            <a:spLocks noGrp="1"/>
          </p:cNvSpPr>
          <p:nvPr>
            <p:ph type="ftr" idx="4"/>
          </p:nvPr>
        </p:nvSpPr>
        <p:spPr/>
        <p:txBody>
          <a:bodyPr/>
          <a:lstStyle/>
          <a:p>
            <a:r>
              <a:rPr dirty="0"/>
              <a:t>Footer</a:t>
            </a:r>
          </a:p>
        </p:txBody>
      </p:sp>
      <p:sp>
        <p:nvSpPr>
          <p:cNvPr id="6" name="PlaceHolder 5"/>
          <p:cNvSpPr>
            <a:spLocks noGrp="1"/>
          </p:cNvSpPr>
          <p:nvPr>
            <p:ph type="sldNum" idx="5"/>
          </p:nvPr>
        </p:nvSpPr>
        <p:spPr/>
        <p:txBody>
          <a:bodyPr/>
          <a:lstStyle/>
          <a:p>
            <a:fld id="{09088E90-72BC-470D-B184-1DD9EF2ECC76}" type="slidenum">
              <a:t>‹Nr.›</a:t>
            </a:fld>
            <a:endParaRPr dirty="0"/>
          </a:p>
        </p:txBody>
      </p:sp>
      <p:sp>
        <p:nvSpPr>
          <p:cNvPr id="7" name="PlaceHolder 6"/>
          <p:cNvSpPr>
            <a:spLocks noGrp="1"/>
          </p:cNvSpPr>
          <p:nvPr>
            <p:ph type="dt" idx="6"/>
          </p:nvPr>
        </p:nvSpPr>
        <p:spPr/>
        <p:txBody>
          <a:bodyPr/>
          <a:lstStyle/>
          <a:p>
            <a:endParaRP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7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5"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7"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7" name="PlaceHolder 6"/>
          <p:cNvSpPr>
            <a:spLocks noGrp="1"/>
          </p:cNvSpPr>
          <p:nvPr>
            <p:ph type="ftr" idx="4"/>
          </p:nvPr>
        </p:nvSpPr>
        <p:spPr/>
        <p:txBody>
          <a:bodyPr/>
          <a:lstStyle/>
          <a:p>
            <a:r>
              <a:rPr dirty="0"/>
              <a:t>Footer</a:t>
            </a:r>
          </a:p>
        </p:txBody>
      </p:sp>
      <p:sp>
        <p:nvSpPr>
          <p:cNvPr id="8" name="PlaceHolder 7"/>
          <p:cNvSpPr>
            <a:spLocks noGrp="1"/>
          </p:cNvSpPr>
          <p:nvPr>
            <p:ph type="sldNum" idx="5"/>
          </p:nvPr>
        </p:nvSpPr>
        <p:spPr/>
        <p:txBody>
          <a:bodyPr/>
          <a:lstStyle/>
          <a:p>
            <a:fld id="{C51A907E-04FB-4C79-BB00-57278A831E52}" type="slidenum">
              <a:t>‹Nr.›</a:t>
            </a:fld>
            <a:endParaRPr dirty="0"/>
          </a:p>
        </p:txBody>
      </p:sp>
      <p:sp>
        <p:nvSpPr>
          <p:cNvPr id="9" name="PlaceHolder 8"/>
          <p:cNvSpPr>
            <a:spLocks noGrp="1"/>
          </p:cNvSpPr>
          <p:nvPr>
            <p:ph type="dt" idx="6"/>
          </p:nvPr>
        </p:nvSpPr>
        <p:spPr/>
        <p:txBody>
          <a:bodyPr/>
          <a:lstStyle/>
          <a:p>
            <a:endParaRP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79"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80"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81"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82"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83"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84"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9" name="PlaceHolder 8"/>
          <p:cNvSpPr>
            <a:spLocks noGrp="1"/>
          </p:cNvSpPr>
          <p:nvPr>
            <p:ph type="ftr" idx="4"/>
          </p:nvPr>
        </p:nvSpPr>
        <p:spPr/>
        <p:txBody>
          <a:bodyPr/>
          <a:lstStyle/>
          <a:p>
            <a:r>
              <a:rPr dirty="0"/>
              <a:t>Footer</a:t>
            </a:r>
          </a:p>
        </p:txBody>
      </p:sp>
      <p:sp>
        <p:nvSpPr>
          <p:cNvPr id="10" name="PlaceHolder 9"/>
          <p:cNvSpPr>
            <a:spLocks noGrp="1"/>
          </p:cNvSpPr>
          <p:nvPr>
            <p:ph type="sldNum" idx="5"/>
          </p:nvPr>
        </p:nvSpPr>
        <p:spPr/>
        <p:txBody>
          <a:bodyPr/>
          <a:lstStyle/>
          <a:p>
            <a:fld id="{6DECFE45-8189-4C5D-867A-72C0E0E48321}" type="slidenum">
              <a:t>‹Nr.›</a:t>
            </a:fld>
            <a:endParaRPr dirty="0"/>
          </a:p>
        </p:txBody>
      </p:sp>
      <p:sp>
        <p:nvSpPr>
          <p:cNvPr id="11" name="PlaceHolder 10"/>
          <p:cNvSpPr>
            <a:spLocks noGrp="1"/>
          </p:cNvSpPr>
          <p:nvPr>
            <p:ph type="dt" idx="6"/>
          </p:nvPr>
        </p:nvSpPr>
        <p:spPr/>
        <p:txBody>
          <a:body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ftr" idx="1"/>
          </p:nvPr>
        </p:nvSpPr>
        <p:spPr>
          <a:xfrm>
            <a:off x="7882200" y="6199200"/>
            <a:ext cx="2812320" cy="362880"/>
          </a:xfrm>
          <a:prstGeom prst="rect">
            <a:avLst/>
          </a:prstGeom>
          <a:noFill/>
          <a:ln w="0">
            <a:noFill/>
          </a:ln>
        </p:spPr>
        <p:txBody>
          <a:bodyPr lIns="90000" tIns="45000" rIns="90000" bIns="45000" anchor="t">
            <a:noAutofit/>
          </a:bodyPr>
          <a:lstStyle>
            <a:lvl1pPr indent="0">
              <a:lnSpc>
                <a:spcPct val="100000"/>
              </a:lnSpc>
              <a:buNone/>
              <a:tabLst>
                <a:tab pos="0" algn="l"/>
              </a:tabLst>
              <a:defRPr lang="en-US" sz="1800" b="0" strike="noStrike" spc="-1">
                <a:solidFill>
                  <a:srgbClr val="000000"/>
                </a:solidFill>
                <a:latin typeface="Univers Light"/>
              </a:defRPr>
            </a:lvl1pPr>
          </a:lstStyle>
          <a:p>
            <a:pPr indent="0">
              <a:lnSpc>
                <a:spcPct val="100000"/>
              </a:lnSpc>
              <a:buNone/>
              <a:tabLst>
                <a:tab pos="0" algn="l"/>
              </a:tabLst>
            </a:pPr>
            <a:r>
              <a:rPr lang="en-US" sz="1800" b="0" strike="noStrike" spc="-1" dirty="0">
                <a:solidFill>
                  <a:srgbClr val="000000"/>
                </a:solidFill>
                <a:latin typeface="Univers Light"/>
              </a:rPr>
              <a:t>&lt;Fußzeile&gt;</a:t>
            </a:r>
            <a:endParaRPr lang="de-DE" sz="1800" b="0" strike="noStrike" spc="-1" dirty="0">
              <a:solidFill>
                <a:srgbClr val="000000"/>
              </a:solidFill>
              <a:latin typeface="Times New Roman"/>
            </a:endParaRPr>
          </a:p>
        </p:txBody>
      </p:sp>
      <p:sp>
        <p:nvSpPr>
          <p:cNvPr id="6" name="PlaceHolder 2"/>
          <p:cNvSpPr>
            <a:spLocks noGrp="1"/>
          </p:cNvSpPr>
          <p:nvPr>
            <p:ph type="sldNum" idx="2"/>
          </p:nvPr>
        </p:nvSpPr>
        <p:spPr>
          <a:xfrm>
            <a:off x="10728000" y="6199200"/>
            <a:ext cx="617040" cy="362880"/>
          </a:xfrm>
          <a:prstGeom prst="rect">
            <a:avLst/>
          </a:prstGeom>
          <a:noFill/>
          <a:ln w="0">
            <a:noFill/>
          </a:ln>
        </p:spPr>
        <p:txBody>
          <a:bodyPr lIns="90000" tIns="45000" rIns="90000" bIns="45000" anchor="t">
            <a:noAutofit/>
          </a:bodyPr>
          <a:lstStyle>
            <a:lvl1pPr indent="0">
              <a:lnSpc>
                <a:spcPct val="100000"/>
              </a:lnSpc>
              <a:buNone/>
              <a:tabLst>
                <a:tab pos="0" algn="l"/>
              </a:tabLst>
              <a:defRPr lang="en-US" sz="1800" b="0" strike="noStrike" spc="-1">
                <a:solidFill>
                  <a:srgbClr val="000000"/>
                </a:solidFill>
                <a:latin typeface="Univers Light"/>
              </a:defRPr>
            </a:lvl1pPr>
          </a:lstStyle>
          <a:p>
            <a:pPr indent="0">
              <a:lnSpc>
                <a:spcPct val="100000"/>
              </a:lnSpc>
              <a:buNone/>
              <a:tabLst>
                <a:tab pos="0" algn="l"/>
              </a:tabLst>
            </a:pPr>
            <a:fld id="{856BE6B4-AFE8-47A5-8F3B-49F0E4F5B29D}" type="slidenum">
              <a:rPr lang="en-US" sz="1800" b="0" strike="noStrike" spc="-1">
                <a:solidFill>
                  <a:srgbClr val="000000"/>
                </a:solidFill>
                <a:latin typeface="Univers Light"/>
              </a:rPr>
              <a:t>‹Nr.›</a:t>
            </a:fld>
            <a:endParaRPr lang="de-DE" sz="1800" b="0" strike="noStrike" spc="-1" dirty="0">
              <a:solidFill>
                <a:srgbClr val="000000"/>
              </a:solidFill>
              <a:latin typeface="Times New Roman"/>
            </a:endParaRPr>
          </a:p>
        </p:txBody>
      </p:sp>
      <p:sp>
        <p:nvSpPr>
          <p:cNvPr id="2" name="PlaceHolder 3"/>
          <p:cNvSpPr>
            <a:spLocks noGrp="1"/>
          </p:cNvSpPr>
          <p:nvPr>
            <p:ph type="dt" idx="3"/>
          </p:nvPr>
        </p:nvSpPr>
        <p:spPr>
          <a:xfrm>
            <a:off x="847800" y="6199200"/>
            <a:ext cx="2741040" cy="362880"/>
          </a:xfrm>
          <a:prstGeom prst="rect">
            <a:avLst/>
          </a:prstGeom>
          <a:noFill/>
          <a:ln w="0">
            <a:noFill/>
          </a:ln>
        </p:spPr>
        <p:txBody>
          <a:bodyPr lIns="90000" tIns="45000" rIns="90000" bIns="45000" anchor="t">
            <a:noAutofit/>
          </a:bodyPr>
          <a:lstStyle>
            <a:lvl1pPr indent="0">
              <a:buNone/>
              <a:defRPr lang="de-DE" sz="1400" b="0" strike="noStrike" spc="-1">
                <a:solidFill>
                  <a:srgbClr val="000000"/>
                </a:solidFill>
                <a:latin typeface="Times New Roman"/>
              </a:defRPr>
            </a:lvl1pPr>
          </a:lstStyle>
          <a:p>
            <a:pPr indent="0">
              <a:buNone/>
            </a:pPr>
            <a:r>
              <a:rPr lang="de-DE" sz="1400" b="0" strike="noStrike" spc="-1" dirty="0">
                <a:solidFill>
                  <a:srgbClr val="000000"/>
                </a:solidFill>
                <a:latin typeface="Times New Roman"/>
              </a:rPr>
              <a:t>&lt;Datum/Uhrzeit&gt;</a:t>
            </a:r>
          </a:p>
        </p:txBody>
      </p:sp>
      <p:sp>
        <p:nvSpPr>
          <p:cNvPr id="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de-DE" sz="4400" b="0" strike="noStrike" spc="-1">
                <a:solidFill>
                  <a:srgbClr val="000000"/>
                </a:solidFill>
                <a:latin typeface="Arial"/>
              </a:rPr>
              <a:t>Format des Titeltextes durch Klicken bearbeiten</a:t>
            </a: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a:solidFill>
                  <a:srgbClr val="000000"/>
                </a:solidFill>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solidFill>
                  <a:srgbClr val="000000"/>
                </a:solidFill>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solidFill>
                  <a:srgbClr val="000000"/>
                </a:solidFill>
                <a:latin typeface="Arial"/>
              </a:rPr>
              <a:t>Dritte Gliederungsebene</a:t>
            </a:r>
          </a:p>
          <a:p>
            <a:pPr marL="1728000" lvl="3" indent="-216000">
              <a:spcBef>
                <a:spcPts val="567"/>
              </a:spcBef>
              <a:buClr>
                <a:srgbClr val="000000"/>
              </a:buClr>
              <a:buSzPct val="75000"/>
              <a:buFont typeface="Symbol" charset="2"/>
              <a:buChar char=""/>
            </a:pPr>
            <a:r>
              <a:rPr lang="de-DE" sz="2000" b="0" strike="noStrike" spc="-1">
                <a:solidFill>
                  <a:srgbClr val="000000"/>
                </a:solidFill>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solidFill>
                  <a:srgbClr val="000000"/>
                </a:solidFill>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solidFill>
                  <a:srgbClr val="000000"/>
                </a:solidFill>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solidFill>
                  <a:srgbClr val="000000"/>
                </a:solidFill>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42" name="Gerader Verbinder 8"/>
          <p:cNvCxnSpPr/>
          <p:nvPr/>
        </p:nvCxnSpPr>
        <p:spPr>
          <a:xfrm>
            <a:off x="0" y="1536840"/>
            <a:ext cx="12193920" cy="2160"/>
          </a:xfrm>
          <a:prstGeom prst="straightConnector1">
            <a:avLst/>
          </a:prstGeom>
          <a:ln w="53975">
            <a:solidFill>
              <a:srgbClr val="00588E"/>
            </a:solidFill>
            <a:round/>
          </a:ln>
        </p:spPr>
      </p:cxnSp>
      <p:cxnSp>
        <p:nvCxnSpPr>
          <p:cNvPr id="43" name="Gerader Verbinder 10"/>
          <p:cNvCxnSpPr/>
          <p:nvPr/>
        </p:nvCxnSpPr>
        <p:spPr>
          <a:xfrm>
            <a:off x="0" y="6198840"/>
            <a:ext cx="12193920" cy="2160"/>
          </a:xfrm>
          <a:prstGeom prst="straightConnector1">
            <a:avLst/>
          </a:prstGeom>
          <a:ln w="28575">
            <a:solidFill>
              <a:srgbClr val="00588E"/>
            </a:solidFill>
            <a:round/>
          </a:ln>
        </p:spPr>
      </p:cxnSp>
      <p:sp>
        <p:nvSpPr>
          <p:cNvPr id="44" name="PlaceHolder 1"/>
          <p:cNvSpPr>
            <a:spLocks noGrp="1"/>
          </p:cNvSpPr>
          <p:nvPr>
            <p:ph type="ftr" idx="4"/>
          </p:nvPr>
        </p:nvSpPr>
        <p:spPr>
          <a:xfrm>
            <a:off x="8703000" y="6199200"/>
            <a:ext cx="1991520"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50" b="0" strike="noStrike" spc="-1" dirty="0">
                <a:solidFill>
                  <a:srgbClr val="000000"/>
                </a:solidFill>
                <a:latin typeface="Goudy Old Style"/>
              </a:rPr>
              <a:t>&lt;Fußzeile&gt;</a:t>
            </a:r>
            <a:endParaRPr lang="de-DE" sz="1050" b="0" strike="noStrike" spc="-1" dirty="0">
              <a:solidFill>
                <a:srgbClr val="000000"/>
              </a:solidFill>
              <a:latin typeface="Times New Roman"/>
            </a:endParaRPr>
          </a:p>
        </p:txBody>
      </p:sp>
      <p:sp>
        <p:nvSpPr>
          <p:cNvPr id="45" name="PlaceHolder 2"/>
          <p:cNvSpPr>
            <a:spLocks noGrp="1"/>
          </p:cNvSpPr>
          <p:nvPr>
            <p:ph type="sldNum" idx="5"/>
          </p:nvPr>
        </p:nvSpPr>
        <p:spPr>
          <a:xfrm>
            <a:off x="10728000" y="6199200"/>
            <a:ext cx="617040"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fld id="{DE4DB68F-1D60-4156-92E2-53F00D858783}" type="slidenum">
              <a:rPr lang="en-US" sz="1050" b="0" strike="noStrike" spc="-1">
                <a:solidFill>
                  <a:srgbClr val="000000"/>
                </a:solidFill>
                <a:latin typeface="Goudy Old Style"/>
              </a:rPr>
              <a:t>‹Nr.›</a:t>
            </a:fld>
            <a:endParaRPr lang="de-DE" sz="1050" b="0" strike="noStrike" spc="-1" dirty="0">
              <a:solidFill>
                <a:srgbClr val="000000"/>
              </a:solidFill>
              <a:latin typeface="Times New Roman"/>
            </a:endParaRPr>
          </a:p>
        </p:txBody>
      </p:sp>
      <p:sp>
        <p:nvSpPr>
          <p:cNvPr id="46" name="PlaceHolder 3"/>
          <p:cNvSpPr>
            <a:spLocks noGrp="1"/>
          </p:cNvSpPr>
          <p:nvPr>
            <p:ph type="dt" idx="6"/>
          </p:nvPr>
        </p:nvSpPr>
        <p:spPr>
          <a:xfrm>
            <a:off x="847800" y="6199200"/>
            <a:ext cx="2741040" cy="362880"/>
          </a:xfrm>
          <a:prstGeom prst="rect">
            <a:avLst/>
          </a:prstGeom>
          <a:noFill/>
          <a:ln w="0">
            <a:noFill/>
          </a:ln>
        </p:spPr>
        <p:txBody>
          <a:bodyPr lIns="90000" tIns="45000" rIns="90000" bIns="45000" anchor="ctr">
            <a:noAutofit/>
          </a:bodyPr>
          <a:lstStyle>
            <a:lvl1pPr indent="0">
              <a:buNone/>
              <a:defRPr lang="de-DE" sz="1400" b="0" strike="noStrike" spc="-1">
                <a:solidFill>
                  <a:srgbClr val="000000"/>
                </a:solidFill>
                <a:latin typeface="Times New Roman"/>
              </a:defRPr>
            </a:lvl1pPr>
          </a:lstStyle>
          <a:p>
            <a:pPr indent="0">
              <a:buNone/>
            </a:pPr>
            <a:r>
              <a:rPr lang="de-DE" sz="1400" b="0" strike="noStrike" spc="-1" dirty="0">
                <a:solidFill>
                  <a:srgbClr val="000000"/>
                </a:solidFill>
                <a:latin typeface="Times New Roman"/>
              </a:rPr>
              <a:t>&lt;Datum/Uhrzeit&gt;</a:t>
            </a:r>
          </a:p>
        </p:txBody>
      </p:sp>
      <p:sp>
        <p:nvSpPr>
          <p:cNvPr id="47"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r>
              <a:rPr lang="de-DE" sz="4400" b="0" strike="noStrike" spc="-1" dirty="0">
                <a:solidFill>
                  <a:srgbClr val="000000"/>
                </a:solidFill>
                <a:latin typeface="Arial"/>
              </a:rPr>
              <a:t>Format des Titeltextes durch Klicken bearbeiten</a:t>
            </a:r>
          </a:p>
        </p:txBody>
      </p:sp>
      <p:sp>
        <p:nvSpPr>
          <p:cNvPr id="48"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dirty="0">
                <a:solidFill>
                  <a:srgbClr val="000000"/>
                </a:solidFill>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dirty="0">
                <a:solidFill>
                  <a:srgbClr val="000000"/>
                </a:solidFill>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dirty="0">
                <a:solidFill>
                  <a:srgbClr val="000000"/>
                </a:solidFill>
                <a:latin typeface="Arial"/>
              </a:rPr>
              <a:t>Dritte Gliederungsebene</a:t>
            </a:r>
          </a:p>
          <a:p>
            <a:pPr marL="1728000" lvl="3" indent="-216000">
              <a:spcBef>
                <a:spcPts val="567"/>
              </a:spcBef>
              <a:buClr>
                <a:srgbClr val="000000"/>
              </a:buClr>
              <a:buSzPct val="75000"/>
              <a:buFont typeface="Symbol" charset="2"/>
              <a:buChar char=""/>
            </a:pPr>
            <a:r>
              <a:rPr lang="de-DE" sz="2000" b="0" strike="noStrike" spc="-1" dirty="0">
                <a:solidFill>
                  <a:srgbClr val="000000"/>
                </a:solidFill>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dirty="0">
                <a:solidFill>
                  <a:srgbClr val="000000"/>
                </a:solidFill>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dirty="0">
                <a:solidFill>
                  <a:srgbClr val="000000"/>
                </a:solidFill>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dirty="0">
                <a:solidFill>
                  <a:srgbClr val="000000"/>
                </a:solidFill>
                <a:latin typeface="Arial"/>
              </a:rPr>
              <a:t>Siebte Gliederungsebene</a:t>
            </a:r>
          </a:p>
        </p:txBody>
      </p:sp>
      <p:pic>
        <p:nvPicPr>
          <p:cNvPr id="2" name="Grafik 1"/>
          <p:cNvPicPr>
            <a:picLocks noChangeAspect="1"/>
          </p:cNvPicPr>
          <p:nvPr userDrawn="1"/>
        </p:nvPicPr>
        <p:blipFill rotWithShape="1">
          <a:blip r:embed="rId14" cstate="print">
            <a:extLst>
              <a:ext uri="{28A0092B-C50C-407E-A947-70E740481C1C}">
                <a14:useLocalDpi xmlns:a14="http://schemas.microsoft.com/office/drawing/2010/main" val="0"/>
              </a:ext>
            </a:extLst>
          </a:blip>
          <a:srcRect t="7889" b="8296"/>
          <a:stretch/>
        </p:blipFill>
        <p:spPr>
          <a:xfrm>
            <a:off x="10213368" y="273600"/>
            <a:ext cx="1374648" cy="1152144"/>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8280" y="124800"/>
            <a:ext cx="6012840" cy="2601360"/>
          </a:xfrm>
          <a:prstGeom prst="rect">
            <a:avLst/>
          </a:prstGeom>
          <a:noFill/>
          <a:ln w="0">
            <a:noFill/>
          </a:ln>
        </p:spPr>
        <p:txBody>
          <a:bodyPr lIns="90000" tIns="45000" rIns="90000" bIns="45000" anchor="ctr">
            <a:noAutofit/>
          </a:bodyPr>
          <a:lstStyle/>
          <a:p>
            <a:pPr algn="ctr">
              <a:lnSpc>
                <a:spcPct val="150000"/>
              </a:lnSpc>
              <a:spcBef>
                <a:spcPts val="600"/>
              </a:spcBef>
              <a:spcAft>
                <a:spcPts val="1800"/>
              </a:spcAf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Ein Blick über die Grenze:</a:t>
            </a:r>
            <a:b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b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Deutsche Kleinwasserkraft und ihre aktuellen Herausforderungen</a:t>
            </a:r>
            <a:endParaRPr lang="de-DE" sz="2400" b="0" strike="noStrike"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177" name="PlaceHolder 2"/>
          <p:cNvSpPr>
            <a:spLocks noGrp="1"/>
          </p:cNvSpPr>
          <p:nvPr>
            <p:ph type="subTitle"/>
          </p:nvPr>
        </p:nvSpPr>
        <p:spPr>
          <a:xfrm>
            <a:off x="-10048" y="3029691"/>
            <a:ext cx="6014608" cy="1626120"/>
          </a:xfrm>
          <a:prstGeom prst="rect">
            <a:avLst/>
          </a:prstGeom>
          <a:noFill/>
          <a:ln w="0">
            <a:noFill/>
          </a:ln>
        </p:spPr>
        <p:txBody>
          <a:bodyPr lIns="90000" tIns="45000" rIns="90000" bIns="45000" anchor="b">
            <a:normAutofit/>
          </a:bodyPr>
          <a:lstStyle/>
          <a:p>
            <a:pPr indent="0" algn="ctr">
              <a:lnSpc>
                <a:spcPct val="100000"/>
              </a:lnSpc>
              <a:spcBef>
                <a:spcPts val="600"/>
              </a:spcBef>
              <a:spcAft>
                <a:spcPts val="1199"/>
              </a:spcAft>
              <a:buNone/>
              <a:tabLst>
                <a:tab pos="0" algn="l"/>
              </a:tabLst>
            </a:pPr>
            <a:r>
              <a:rPr lang="de-DE" sz="220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a:t>
            </a:r>
          </a:p>
          <a:p>
            <a:pPr indent="0" algn="ctr">
              <a:lnSpc>
                <a:spcPct val="100000"/>
              </a:lnSpc>
              <a:spcBef>
                <a:spcPts val="600"/>
              </a:spcBef>
              <a:spcAft>
                <a:spcPts val="1199"/>
              </a:spcAft>
              <a:buNone/>
              <a:tabLst>
                <a:tab pos="0" algn="l"/>
              </a:tabLst>
            </a:pPr>
            <a:r>
              <a:rPr lang="de-DE" sz="220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Kleinwasserkraft Österreich</a:t>
            </a:r>
          </a:p>
          <a:p>
            <a:pPr indent="0" algn="ctr">
              <a:lnSpc>
                <a:spcPct val="100000"/>
              </a:lnSpc>
              <a:spcBef>
                <a:spcPts val="600"/>
              </a:spcBef>
              <a:spcAft>
                <a:spcPts val="1199"/>
              </a:spcAft>
              <a:buNone/>
              <a:tabLst>
                <a:tab pos="0" algn="l"/>
              </a:tabLst>
            </a:pPr>
            <a:r>
              <a:rPr lang="de-DE" sz="2200" spc="-1" dirty="0">
                <a:solidFill>
                  <a:srgbClr val="292929"/>
                </a:solidFill>
                <a:latin typeface="Calibri" panose="020F0502020204030204" pitchFamily="34" charset="0"/>
                <a:ea typeface="Calibri" panose="020F0502020204030204" pitchFamily="34" charset="0"/>
                <a:cs typeface="Calibri" panose="020F0502020204030204" pitchFamily="34" charset="0"/>
              </a:rPr>
              <a:t>15. Oktober 2026</a:t>
            </a:r>
            <a:endParaRPr lang="de-DE" sz="220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79" name="Gerader Verbinder 6"/>
          <p:cNvCxnSpPr/>
          <p:nvPr/>
        </p:nvCxnSpPr>
        <p:spPr>
          <a:xfrm>
            <a:off x="-10048" y="2868149"/>
            <a:ext cx="6247080" cy="15120"/>
          </a:xfrm>
          <a:prstGeom prst="straightConnector1">
            <a:avLst/>
          </a:prstGeom>
          <a:ln w="53975">
            <a:solidFill>
              <a:srgbClr val="00588E"/>
            </a:solidFill>
            <a:round/>
          </a:ln>
        </p:spPr>
      </p:cxnSp>
      <p:cxnSp>
        <p:nvCxnSpPr>
          <p:cNvPr id="180" name="Gerader Verbinder 8"/>
          <p:cNvCxnSpPr/>
          <p:nvPr/>
        </p:nvCxnSpPr>
        <p:spPr>
          <a:xfrm>
            <a:off x="-8280" y="4902707"/>
            <a:ext cx="6106320" cy="14400"/>
          </a:xfrm>
          <a:prstGeom prst="straightConnector1">
            <a:avLst/>
          </a:prstGeom>
          <a:ln w="25400">
            <a:solidFill>
              <a:srgbClr val="00588E"/>
            </a:solidFill>
            <a:round/>
          </a:ln>
        </p:spPr>
      </p:cxnSp>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t="8643" b="9073"/>
          <a:stretch/>
        </p:blipFill>
        <p:spPr>
          <a:xfrm>
            <a:off x="2001988" y="5090355"/>
            <a:ext cx="1990536" cy="1637882"/>
          </a:xfrm>
          <a:prstGeom prst="rect">
            <a:avLst/>
          </a:prstGeom>
        </p:spPr>
      </p:pic>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4766" r="35188"/>
          <a:stretch/>
        </p:blipFill>
        <p:spPr>
          <a:xfrm>
            <a:off x="6015070" y="0"/>
            <a:ext cx="617693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Untertitel 2">
            <a:extLst>
              <a:ext uri="{FF2B5EF4-FFF2-40B4-BE49-F238E27FC236}">
                <a16:creationId xmlns:a16="http://schemas.microsoft.com/office/drawing/2014/main" id="{F0D2D85B-A90B-7D21-90AC-F77205566F6D}"/>
              </a:ext>
            </a:extLst>
          </p:cNvPr>
          <p:cNvSpPr txBox="1">
            <a:spLocks/>
          </p:cNvSpPr>
          <p:nvPr/>
        </p:nvSpPr>
        <p:spPr>
          <a:xfrm>
            <a:off x="450000" y="5723135"/>
            <a:ext cx="2117987" cy="303393"/>
          </a:xfrm>
          <a:prstGeom prst="rect">
            <a:avLst/>
          </a:prstGeom>
          <a:solidFill>
            <a:schemeClr val="bg1">
              <a:lumMod val="85000"/>
            </a:schemeClr>
          </a:solidFill>
        </p:spPr>
        <p:txBody>
          <a:bodyPr vert="horz" lIns="91440" tIns="45720" rIns="91440" bIns="45720" rtlCol="0">
            <a:noAutofit/>
          </a:bodyPr>
          <a:lstStyle>
            <a:defPPr>
              <a:defRPr lang="de-DE"/>
            </a:defPPr>
            <a:lvl1pPr indent="0" algn="ctr" defTabSz="914377">
              <a:lnSpc>
                <a:spcPct val="100000"/>
              </a:lnSpc>
              <a:spcBef>
                <a:spcPts val="1800"/>
              </a:spcBef>
              <a:buFont typeface="Arial" panose="020B0604020202020204" pitchFamily="34" charset="0"/>
              <a:buNone/>
              <a:defRPr sz="1460">
                <a:solidFill>
                  <a:schemeClr val="bg1">
                    <a:lumMod val="50000"/>
                  </a:schemeClr>
                </a:solidFill>
              </a:defRPr>
            </a:lvl1pPr>
            <a:lvl2pPr marL="685783" indent="-228594" defTabSz="914377">
              <a:lnSpc>
                <a:spcPct val="90000"/>
              </a:lnSpc>
              <a:spcBef>
                <a:spcPts val="500"/>
              </a:spcBef>
              <a:buFont typeface="Arial" panose="020B0604020202020204" pitchFamily="34" charset="0"/>
              <a:buChar char="•"/>
              <a:defRPr sz="2400">
                <a:solidFill>
                  <a:srgbClr val="003F66"/>
                </a:solidFill>
              </a:defRPr>
            </a:lvl2pPr>
            <a:lvl3pPr marL="1142971" indent="-228594" defTabSz="914377">
              <a:lnSpc>
                <a:spcPct val="90000"/>
              </a:lnSpc>
              <a:spcBef>
                <a:spcPts val="500"/>
              </a:spcBef>
              <a:buFont typeface="Arial" panose="020B0604020202020204" pitchFamily="34" charset="0"/>
              <a:buChar char="•"/>
              <a:defRPr sz="2000">
                <a:solidFill>
                  <a:srgbClr val="003F66"/>
                </a:solidFill>
              </a:defRPr>
            </a:lvl3pPr>
            <a:lvl4pPr marL="1600160" indent="-228594" defTabSz="914377">
              <a:lnSpc>
                <a:spcPct val="90000"/>
              </a:lnSpc>
              <a:spcBef>
                <a:spcPts val="500"/>
              </a:spcBef>
              <a:buFont typeface="Arial" panose="020B0604020202020204" pitchFamily="34" charset="0"/>
              <a:buChar char="•"/>
              <a:defRPr>
                <a:solidFill>
                  <a:srgbClr val="003F66"/>
                </a:solidFill>
              </a:defRPr>
            </a:lvl4pPr>
            <a:lvl5pPr marL="2057349" indent="-228594" defTabSz="914377">
              <a:lnSpc>
                <a:spcPct val="90000"/>
              </a:lnSpc>
              <a:spcBef>
                <a:spcPts val="500"/>
              </a:spcBef>
              <a:buFont typeface="Arial" panose="020B0604020202020204" pitchFamily="34" charset="0"/>
              <a:buChar char="•"/>
              <a:defRPr>
                <a:solidFill>
                  <a:srgbClr val="003F66"/>
                </a:solidFill>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de-DE" dirty="0"/>
              <a:t>WKA Hausen - Wiese</a:t>
            </a:r>
          </a:p>
          <a:p>
            <a:endParaRPr lang="de-DE" dirty="0"/>
          </a:p>
        </p:txBody>
      </p:sp>
      <p:sp>
        <p:nvSpPr>
          <p:cNvPr id="12" name="Untertitel 2">
            <a:extLst>
              <a:ext uri="{FF2B5EF4-FFF2-40B4-BE49-F238E27FC236}">
                <a16:creationId xmlns:a16="http://schemas.microsoft.com/office/drawing/2014/main" id="{F0D2D85B-A90B-7D21-90AC-F77205566F6D}"/>
              </a:ext>
            </a:extLst>
          </p:cNvPr>
          <p:cNvSpPr txBox="1">
            <a:spLocks/>
          </p:cNvSpPr>
          <p:nvPr/>
        </p:nvSpPr>
        <p:spPr>
          <a:xfrm>
            <a:off x="9253743" y="5725609"/>
            <a:ext cx="2703907" cy="332718"/>
          </a:xfrm>
          <a:prstGeom prst="rect">
            <a:avLst/>
          </a:prstGeom>
          <a:solidFill>
            <a:schemeClr val="bg1">
              <a:lumMod val="85000"/>
            </a:schemeClr>
          </a:solidFill>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03F66"/>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03F66"/>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03F66"/>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800"/>
              </a:spcBef>
              <a:buNone/>
            </a:pPr>
            <a:r>
              <a:rPr lang="de-DE" sz="1460" dirty="0">
                <a:solidFill>
                  <a:schemeClr val="bg1">
                    <a:lumMod val="50000"/>
                  </a:schemeClr>
                </a:solidFill>
              </a:rPr>
              <a:t>WKA Rechtenstein - Donau</a:t>
            </a:r>
          </a:p>
          <a:p>
            <a:pPr marL="0" indent="0" algn="ctr">
              <a:lnSpc>
                <a:spcPct val="100000"/>
              </a:lnSpc>
              <a:spcBef>
                <a:spcPts val="1800"/>
              </a:spcBef>
              <a:buNone/>
            </a:pPr>
            <a:endParaRPr lang="de-DE" sz="1800" dirty="0"/>
          </a:p>
        </p:txBody>
      </p:sp>
      <p:sp>
        <p:nvSpPr>
          <p:cNvPr id="182" name="PlaceHolder 1"/>
          <p:cNvSpPr>
            <a:spLocks noGrp="1"/>
          </p:cNvSpPr>
          <p:nvPr>
            <p:ph type="title"/>
          </p:nvPr>
        </p:nvSpPr>
        <p:spPr>
          <a:xfrm>
            <a:off x="351692" y="352612"/>
            <a:ext cx="10525760" cy="1019520"/>
          </a:xfrm>
          <a:prstGeom prst="rect">
            <a:avLst/>
          </a:prstGeom>
          <a:noFill/>
          <a:ln w="0">
            <a:noFill/>
          </a:ln>
        </p:spPr>
        <p:txBody>
          <a:bodyPr lIns="90000" tIns="45000" rIns="90000" bIns="45000" anchor="ctr">
            <a:normAutofit/>
          </a:bodyPr>
          <a:lstStyle/>
          <a:p>
            <a:pPr indent="0">
              <a:lnSpc>
                <a:spcPct val="120000"/>
              </a:lnSpc>
              <a:buNone/>
              <a:tabLst>
                <a:tab pos="0" algn="l"/>
              </a:tabLst>
            </a:pPr>
            <a:r>
              <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Begrüßung</a:t>
            </a:r>
            <a:r>
              <a:rPr lang="de-DE" sz="3000" b="1"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sp>
        <p:nvSpPr>
          <p:cNvPr id="183" name="PlaceHolder 2"/>
          <p:cNvSpPr>
            <a:spLocks noGrp="1"/>
          </p:cNvSpPr>
          <p:nvPr>
            <p:ph type="dt" idx="13"/>
          </p:nvPr>
        </p:nvSpPr>
        <p:spPr>
          <a:xfrm>
            <a:off x="351692" y="6199706"/>
            <a:ext cx="2741040" cy="362880"/>
          </a:xfrm>
          <a:prstGeom prst="rect">
            <a:avLst/>
          </a:prstGeom>
          <a:noFill/>
          <a:ln w="0">
            <a:noFill/>
          </a:ln>
        </p:spPr>
        <p:txBody>
          <a:bodyPr lIns="90000" tIns="45000" rIns="90000" bIns="45000" anchor="ctr">
            <a:noAutofit/>
          </a:bodyPr>
          <a:lstStyle>
            <a:lvl1pPr indent="0">
              <a:lnSpc>
                <a:spcPct val="100000"/>
              </a:lnSpc>
              <a:buNone/>
              <a:tabLst>
                <a:tab pos="0" algn="l"/>
              </a:tabLst>
              <a:defRPr lang="de-DE" sz="1050" b="0" strike="noStrike" spc="-1">
                <a:solidFill>
                  <a:srgbClr val="000000"/>
                </a:solidFill>
                <a:latin typeface="Goudy Old Style"/>
              </a:defRPr>
            </a:lvl1pPr>
          </a:lstStyle>
          <a:p>
            <a:pPr indent="0">
              <a:lnSpc>
                <a:spcPct val="100000"/>
              </a:lnSpc>
              <a:buNone/>
              <a:tabLst>
                <a:tab pos="0" algn="l"/>
              </a:tabLst>
            </a:pPr>
            <a:r>
              <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2</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9" name="Untertitel 2">
            <a:extLst>
              <a:ext uri="{FF2B5EF4-FFF2-40B4-BE49-F238E27FC236}">
                <a16:creationId xmlns:a16="http://schemas.microsoft.com/office/drawing/2014/main" id="{F0D2D85B-A90B-7D21-90AC-F77205566F6D}"/>
              </a:ext>
            </a:extLst>
          </p:cNvPr>
          <p:cNvSpPr txBox="1">
            <a:spLocks/>
          </p:cNvSpPr>
          <p:nvPr/>
        </p:nvSpPr>
        <p:spPr>
          <a:xfrm>
            <a:off x="351692" y="1887389"/>
            <a:ext cx="5153545" cy="1608168"/>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03F66"/>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03F66"/>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03F66"/>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800"/>
              </a:spcBef>
            </a:pPr>
            <a:r>
              <a:rPr lang="de-DE" sz="1800" dirty="0">
                <a:solidFill>
                  <a:srgbClr val="292929"/>
                </a:solidFill>
              </a:rPr>
              <a:t>Verband existiert seit </a:t>
            </a:r>
            <a:r>
              <a:rPr lang="de-DE" sz="1800" dirty="0" smtClean="0">
                <a:solidFill>
                  <a:srgbClr val="292929"/>
                </a:solidFill>
              </a:rPr>
              <a:t>60 </a:t>
            </a:r>
            <a:r>
              <a:rPr lang="de-DE" sz="1800" dirty="0">
                <a:solidFill>
                  <a:srgbClr val="292929"/>
                </a:solidFill>
              </a:rPr>
              <a:t>Jahren</a:t>
            </a:r>
          </a:p>
          <a:p>
            <a:pPr>
              <a:lnSpc>
                <a:spcPct val="100000"/>
              </a:lnSpc>
              <a:spcBef>
                <a:spcPts val="1800"/>
              </a:spcBef>
            </a:pPr>
            <a:r>
              <a:rPr lang="de-DE" sz="1800" dirty="0">
                <a:solidFill>
                  <a:srgbClr val="292929"/>
                </a:solidFill>
              </a:rPr>
              <a:t>475 Mitglieder; Betreiber, Stadtwerke, Firmen</a:t>
            </a:r>
          </a:p>
          <a:p>
            <a:pPr>
              <a:lnSpc>
                <a:spcPct val="100000"/>
              </a:lnSpc>
              <a:spcBef>
                <a:spcPts val="1800"/>
              </a:spcBef>
            </a:pPr>
            <a:r>
              <a:rPr lang="de-DE" sz="1800" dirty="0">
                <a:solidFill>
                  <a:srgbClr val="292929"/>
                </a:solidFill>
              </a:rPr>
              <a:t>Anlagengröße 5 kW bis über 1 MW</a:t>
            </a:r>
            <a:endParaRPr lang="de-DE" sz="1800" dirty="0"/>
          </a:p>
        </p:txBody>
      </p:sp>
      <p:pic>
        <p:nvPicPr>
          <p:cNvPr id="10" name="Picture 2" descr="https://www.wasserkraft.org/wp-content/uploads/2022/02/WKA-Hausen-mit-Umgehungsgerinne-I-1568x1176.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50000" y="3415291"/>
            <a:ext cx="3775520" cy="2306830"/>
          </a:xfrm>
          <a:prstGeom prst="rect">
            <a:avLst/>
          </a:prstGeom>
          <a:noFill/>
          <a:extLst>
            <a:ext uri="{909E8E84-426E-40DD-AFC4-6F175D3DCCD1}">
              <a14:hiddenFill xmlns:a14="http://schemas.microsoft.com/office/drawing/2010/main">
                <a:solidFill>
                  <a:srgbClr val="FFFFFF"/>
                </a:solidFill>
              </a14:hiddenFill>
            </a:ext>
          </a:extLst>
        </p:spPr>
      </p:pic>
      <p:pic>
        <p:nvPicPr>
          <p:cNvPr id="11" name="Grafik 10" descr="Ein Bild, das Himmel, draußen, Gras, Berg enthält.&#10;&#10;Automatisch generierte Beschreibung">
            <a:extLst>
              <a:ext uri="{FF2B5EF4-FFF2-40B4-BE49-F238E27FC236}">
                <a16:creationId xmlns:a16="http://schemas.microsoft.com/office/drawing/2014/main" id="{24C7B79A-57D6-AFCD-737D-B5A208A8220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287"/>
          <a:stretch/>
        </p:blipFill>
        <p:spPr>
          <a:xfrm>
            <a:off x="5505237" y="1795437"/>
            <a:ext cx="6452413" cy="39312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idx="4294967295"/>
          </p:nvPr>
        </p:nvSpPr>
        <p:spPr>
          <a:xfrm>
            <a:off x="351692" y="352612"/>
            <a:ext cx="10525760" cy="1019520"/>
          </a:xfrm>
          <a:prstGeom prst="rect">
            <a:avLst/>
          </a:prstGeom>
          <a:noFill/>
          <a:ln w="0">
            <a:noFill/>
          </a:ln>
        </p:spPr>
        <p:txBody>
          <a:bodyPr lIns="90000" tIns="45000" rIns="90000" bIns="45000" anchor="ctr">
            <a:normAutofit/>
          </a:bodyPr>
          <a:lstStyle/>
          <a:p>
            <a:pPr indent="0">
              <a:lnSpc>
                <a:spcPct val="120000"/>
              </a:lnSpc>
              <a:buNone/>
              <a:tabLst>
                <a:tab pos="0" algn="l"/>
              </a:tabLst>
            </a:pPr>
            <a:r>
              <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Gliederung</a:t>
            </a:r>
          </a:p>
        </p:txBody>
      </p:sp>
      <p:sp>
        <p:nvSpPr>
          <p:cNvPr id="185" name="PlaceHolder 8"/>
          <p:cNvSpPr/>
          <p:nvPr/>
        </p:nvSpPr>
        <p:spPr>
          <a:xfrm>
            <a:off x="351692" y="1566159"/>
            <a:ext cx="11803348" cy="4439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Deutschland in 90 Sekunden </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Wo stehen wir?</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EEG 2027 </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Wo stehen wir nach 25 Jahren EEG?</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Mehr als nur Strom </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Resilienz und Systemdienstleistungen</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Genehmigungen</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 Neue Wege im Süden Deutschlands </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Mehrfachnutzung bestehender Standorte </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Aquathermie als neue Chance </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Deutschland       Österreich </a:t>
            </a: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Was können wir voneinander lernen?</a:t>
            </a: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3</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 name="Pfeil nach links und rechts 1"/>
          <p:cNvSpPr/>
          <p:nvPr/>
        </p:nvSpPr>
        <p:spPr>
          <a:xfrm>
            <a:off x="1958622" y="5547995"/>
            <a:ext cx="302613" cy="144145"/>
          </a:xfrm>
          <a:prstGeom prst="leftRightArrow">
            <a:avLst>
              <a:gd name="adj1" fmla="val 12500"/>
              <a:gd name="adj2" fmla="val 51172"/>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292929"/>
              </a:solidFill>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6122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3"/>
          <p:cNvSpPr/>
          <p:nvPr/>
        </p:nvSpPr>
        <p:spPr>
          <a:xfrm>
            <a:off x="6027387" y="1772547"/>
            <a:ext cx="2284858" cy="3337560"/>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ounded Rectangle 3"/>
          <p:cNvSpPr/>
          <p:nvPr/>
        </p:nvSpPr>
        <p:spPr>
          <a:xfrm>
            <a:off x="3186911" y="1785395"/>
            <a:ext cx="2284858" cy="3337560"/>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86" name="PlaceHolder 1"/>
          <p:cNvSpPr>
            <a:spLocks noGrp="1"/>
          </p:cNvSpPr>
          <p:nvPr>
            <p:ph type="title"/>
          </p:nvPr>
        </p:nvSpPr>
        <p:spPr>
          <a:xfrm>
            <a:off x="171760" y="357945"/>
            <a:ext cx="10556240" cy="904601"/>
          </a:xfrm>
          <a:prstGeom prst="rect">
            <a:avLst/>
          </a:prstGeom>
          <a:noFill/>
          <a:ln w="0">
            <a:noFill/>
          </a:ln>
        </p:spPr>
        <p:txBody>
          <a:bodyPr lIns="90000" tIns="45000" rIns="90000" bIns="45000" anchor="ctr">
            <a:normAutofit/>
          </a:bodyPr>
          <a:lstStyle/>
          <a:p>
            <a:pPr>
              <a:lnSpc>
                <a:spcPct val="120000"/>
              </a:lnSpc>
              <a:tabLst>
                <a:tab pos="0" algn="l"/>
              </a:tabLs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Deutschland in 90 Sekunden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 Wo stehen wir?</a:t>
            </a:r>
            <a:endPar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5" name="PlaceHolder 4"/>
          <p:cNvSpPr>
            <a:spLocks noGrp="1"/>
          </p:cNvSpPr>
          <p:nvPr>
            <p:ph type="sldNum" idx="5"/>
          </p:nvPr>
        </p:nvSpPr>
        <p:spPr/>
        <p:txBody>
          <a:bodyPr/>
          <a:lstStyle/>
          <a:p>
            <a:fld id="{5C5F66EE-C873-4FCB-A899-B2D1FD9D096F}" type="slidenum">
              <a:rPr>
                <a:latin typeface="Calibri" panose="020F0502020204030204" pitchFamily="34" charset="0"/>
                <a:ea typeface="Calibri" panose="020F0502020204030204" pitchFamily="34" charset="0"/>
                <a:cs typeface="Calibri" panose="020F0502020204030204" pitchFamily="34" charset="0"/>
              </a:rPr>
              <a:t>4</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3" name="Rounded Rectangle 3"/>
          <p:cNvSpPr/>
          <p:nvPr/>
        </p:nvSpPr>
        <p:spPr>
          <a:xfrm>
            <a:off x="351692" y="1785395"/>
            <a:ext cx="2284858" cy="3337560"/>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4"/>
          <p:cNvSpPr txBox="1"/>
          <p:nvPr/>
        </p:nvSpPr>
        <p:spPr>
          <a:xfrm>
            <a:off x="552859" y="1995708"/>
            <a:ext cx="1783941" cy="353943"/>
          </a:xfrm>
          <a:prstGeom prst="rect">
            <a:avLst/>
          </a:prstGeom>
          <a:noFill/>
        </p:spPr>
        <p:txBody>
          <a:bodyPr wrap="square">
            <a:spAutoFit/>
          </a:bodyPr>
          <a:lstStyle/>
          <a:p>
            <a:pPr>
              <a:defRPr sz="1400" b="1">
                <a:solidFill>
                  <a:srgbClr val="005B96"/>
                </a:solidFill>
                <a:latin typeface="Aptos"/>
              </a:defRPr>
            </a:pPr>
            <a:r>
              <a:rPr lang="de-DE" sz="1700" dirty="0">
                <a:solidFill>
                  <a:srgbClr val="003F66"/>
                </a:solidFill>
                <a:latin typeface="Calibri" panose="020F0502020204030204" pitchFamily="34" charset="0"/>
                <a:ea typeface="Calibri" panose="020F0502020204030204" pitchFamily="34" charset="0"/>
                <a:cs typeface="Calibri" panose="020F0502020204030204" pitchFamily="34" charset="0"/>
              </a:rPr>
              <a:t>Deutschland</a:t>
            </a:r>
            <a:endParaRPr sz="17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xtBox 5"/>
          <p:cNvSpPr txBox="1"/>
          <p:nvPr/>
        </p:nvSpPr>
        <p:spPr>
          <a:xfrm>
            <a:off x="552859" y="2452907"/>
            <a:ext cx="958917"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8.300</a:t>
            </a:r>
          </a:p>
        </p:txBody>
      </p:sp>
      <p:sp>
        <p:nvSpPr>
          <p:cNvPr id="18" name="TextBox 6"/>
          <p:cNvSpPr txBox="1"/>
          <p:nvPr/>
        </p:nvSpPr>
        <p:spPr>
          <a:xfrm>
            <a:off x="552859" y="2846099"/>
            <a:ext cx="1327608"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Wasserkraftanlagen</a:t>
            </a:r>
          </a:p>
        </p:txBody>
      </p:sp>
      <p:sp>
        <p:nvSpPr>
          <p:cNvPr id="19" name="TextBox 7"/>
          <p:cNvSpPr txBox="1"/>
          <p:nvPr/>
        </p:nvSpPr>
        <p:spPr>
          <a:xfrm>
            <a:off x="552859" y="3321587"/>
            <a:ext cx="1148648"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5,6 GW</a:t>
            </a:r>
          </a:p>
        </p:txBody>
      </p:sp>
      <p:sp>
        <p:nvSpPr>
          <p:cNvPr id="22" name="TextBox 8"/>
          <p:cNvSpPr txBox="1"/>
          <p:nvPr/>
        </p:nvSpPr>
        <p:spPr>
          <a:xfrm>
            <a:off x="552859" y="3714779"/>
            <a:ext cx="1300356"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installierte Leistung</a:t>
            </a:r>
          </a:p>
        </p:txBody>
      </p:sp>
      <p:sp>
        <p:nvSpPr>
          <p:cNvPr id="23" name="TextBox 9"/>
          <p:cNvSpPr txBox="1"/>
          <p:nvPr/>
        </p:nvSpPr>
        <p:spPr>
          <a:xfrm>
            <a:off x="552859" y="4190267"/>
            <a:ext cx="1194558"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22,2 TWh</a:t>
            </a:r>
          </a:p>
        </p:txBody>
      </p:sp>
      <p:sp>
        <p:nvSpPr>
          <p:cNvPr id="24" name="TextBox 10"/>
          <p:cNvSpPr txBox="1"/>
          <p:nvPr/>
        </p:nvSpPr>
        <p:spPr>
          <a:xfrm>
            <a:off x="552859" y="4583459"/>
            <a:ext cx="1103187"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Erzeugung 2024</a:t>
            </a:r>
          </a:p>
        </p:txBody>
      </p:sp>
      <p:sp>
        <p:nvSpPr>
          <p:cNvPr id="27" name="TextBox 13"/>
          <p:cNvSpPr txBox="1"/>
          <p:nvPr/>
        </p:nvSpPr>
        <p:spPr>
          <a:xfrm>
            <a:off x="3448267" y="2452907"/>
            <a:ext cx="958917"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4.200</a:t>
            </a:r>
          </a:p>
        </p:txBody>
      </p:sp>
      <p:sp>
        <p:nvSpPr>
          <p:cNvPr id="28" name="TextBox 14"/>
          <p:cNvSpPr txBox="1"/>
          <p:nvPr/>
        </p:nvSpPr>
        <p:spPr>
          <a:xfrm>
            <a:off x="3448267" y="2846099"/>
            <a:ext cx="1327608"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Wasserkraftanlagen</a:t>
            </a:r>
          </a:p>
        </p:txBody>
      </p:sp>
      <p:sp>
        <p:nvSpPr>
          <p:cNvPr id="29" name="TextBox 15"/>
          <p:cNvSpPr txBox="1"/>
          <p:nvPr/>
        </p:nvSpPr>
        <p:spPr>
          <a:xfrm>
            <a:off x="3448267" y="3321587"/>
            <a:ext cx="1148648"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3,0 GW</a:t>
            </a:r>
          </a:p>
        </p:txBody>
      </p:sp>
      <p:sp>
        <p:nvSpPr>
          <p:cNvPr id="30" name="TextBox 16"/>
          <p:cNvSpPr txBox="1"/>
          <p:nvPr/>
        </p:nvSpPr>
        <p:spPr>
          <a:xfrm>
            <a:off x="3448267" y="3714779"/>
            <a:ext cx="1370888"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installierte Leistung*</a:t>
            </a:r>
          </a:p>
        </p:txBody>
      </p:sp>
      <p:sp>
        <p:nvSpPr>
          <p:cNvPr id="31" name="TextBox 17"/>
          <p:cNvSpPr txBox="1"/>
          <p:nvPr/>
        </p:nvSpPr>
        <p:spPr>
          <a:xfrm>
            <a:off x="3448267" y="4190267"/>
            <a:ext cx="1194558"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13,2 TWh</a:t>
            </a:r>
          </a:p>
        </p:txBody>
      </p:sp>
      <p:sp>
        <p:nvSpPr>
          <p:cNvPr id="32" name="TextBox 18"/>
          <p:cNvSpPr txBox="1"/>
          <p:nvPr/>
        </p:nvSpPr>
        <p:spPr>
          <a:xfrm>
            <a:off x="3448267" y="4583459"/>
            <a:ext cx="1103187"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Erzeugung 2024</a:t>
            </a:r>
          </a:p>
        </p:txBody>
      </p:sp>
      <p:sp>
        <p:nvSpPr>
          <p:cNvPr id="35" name="TextBox 21"/>
          <p:cNvSpPr txBox="1"/>
          <p:nvPr/>
        </p:nvSpPr>
        <p:spPr>
          <a:xfrm>
            <a:off x="6262651" y="2452907"/>
            <a:ext cx="958917"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1.</a:t>
            </a: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80</a:t>
            </a: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0</a:t>
            </a:r>
          </a:p>
        </p:txBody>
      </p:sp>
      <p:sp>
        <p:nvSpPr>
          <p:cNvPr id="36" name="TextBox 22"/>
          <p:cNvSpPr txBox="1"/>
          <p:nvPr/>
        </p:nvSpPr>
        <p:spPr>
          <a:xfrm>
            <a:off x="6262651" y="2846099"/>
            <a:ext cx="1327608"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Wasserkraftanlagen</a:t>
            </a:r>
          </a:p>
        </p:txBody>
      </p:sp>
      <p:sp>
        <p:nvSpPr>
          <p:cNvPr id="37" name="TextBox 23"/>
          <p:cNvSpPr txBox="1"/>
          <p:nvPr/>
        </p:nvSpPr>
        <p:spPr>
          <a:xfrm>
            <a:off x="6262651" y="3321587"/>
            <a:ext cx="1278492"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a:t>
            </a: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0</a:t>
            </a: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,8</a:t>
            </a: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5</a:t>
            </a: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GW</a:t>
            </a:r>
          </a:p>
        </p:txBody>
      </p:sp>
      <p:sp>
        <p:nvSpPr>
          <p:cNvPr id="38" name="TextBox 24"/>
          <p:cNvSpPr txBox="1"/>
          <p:nvPr/>
        </p:nvSpPr>
        <p:spPr>
          <a:xfrm>
            <a:off x="6262651" y="3714779"/>
            <a:ext cx="1370888"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installierte Leistung*</a:t>
            </a:r>
          </a:p>
        </p:txBody>
      </p:sp>
      <p:sp>
        <p:nvSpPr>
          <p:cNvPr id="39" name="TextBox 25"/>
          <p:cNvSpPr txBox="1"/>
          <p:nvPr/>
        </p:nvSpPr>
        <p:spPr>
          <a:xfrm>
            <a:off x="6262651" y="4190267"/>
            <a:ext cx="1250663" cy="400110"/>
          </a:xfrm>
          <a:prstGeom prst="rect">
            <a:avLst/>
          </a:prstGeom>
          <a:noFill/>
        </p:spPr>
        <p:txBody>
          <a:bodyPr wrap="none">
            <a:spAutoFit/>
          </a:bodyPr>
          <a:lstStyle/>
          <a:p>
            <a:pPr>
              <a:defRPr sz="2500" b="1">
                <a:solidFill>
                  <a:srgbClr val="292929"/>
                </a:solidFill>
                <a:latin typeface="Aptos Display"/>
              </a:defRPr>
            </a:pPr>
            <a:r>
              <a:rPr sz="2000" dirty="0">
                <a:solidFill>
                  <a:srgbClr val="292929"/>
                </a:solidFill>
                <a:latin typeface="Calibri" panose="020F0502020204030204" pitchFamily="34" charset="0"/>
                <a:ea typeface="Calibri" panose="020F0502020204030204" pitchFamily="34" charset="0"/>
                <a:cs typeface="Calibri" panose="020F0502020204030204" pitchFamily="34" charset="0"/>
              </a:rPr>
              <a:t>≈ 5,1 TWh</a:t>
            </a:r>
          </a:p>
        </p:txBody>
      </p:sp>
      <p:sp>
        <p:nvSpPr>
          <p:cNvPr id="40" name="TextBox 26"/>
          <p:cNvSpPr txBox="1"/>
          <p:nvPr/>
        </p:nvSpPr>
        <p:spPr>
          <a:xfrm>
            <a:off x="6262651" y="4583459"/>
            <a:ext cx="1103187" cy="261610"/>
          </a:xfrm>
          <a:prstGeom prst="rect">
            <a:avLst/>
          </a:prstGeom>
          <a:noFill/>
        </p:spPr>
        <p:txBody>
          <a:bodyPr wrap="none">
            <a:spAutoFit/>
          </a:bodyPr>
          <a:lstStyle/>
          <a:p>
            <a:pPr>
              <a:defRPr sz="1100">
                <a:solidFill>
                  <a:srgbClr val="696969"/>
                </a:solidFill>
                <a:latin typeface="Aptos"/>
              </a:defRPr>
            </a:pPr>
            <a:r>
              <a:rPr dirty="0">
                <a:solidFill>
                  <a:srgbClr val="292929"/>
                </a:solidFill>
                <a:latin typeface="Calibri" panose="020F0502020204030204" pitchFamily="34" charset="0"/>
                <a:ea typeface="Calibri" panose="020F0502020204030204" pitchFamily="34" charset="0"/>
                <a:cs typeface="Calibri" panose="020F0502020204030204" pitchFamily="34" charset="0"/>
              </a:rPr>
              <a:t>Erzeugung 2024</a:t>
            </a:r>
          </a:p>
        </p:txBody>
      </p:sp>
      <p:sp>
        <p:nvSpPr>
          <p:cNvPr id="43" name="Rounded Rectangle 27"/>
          <p:cNvSpPr/>
          <p:nvPr/>
        </p:nvSpPr>
        <p:spPr>
          <a:xfrm>
            <a:off x="351692" y="5282467"/>
            <a:ext cx="11622716" cy="508000"/>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4" name="TextBox 28"/>
          <p:cNvSpPr txBox="1"/>
          <p:nvPr/>
        </p:nvSpPr>
        <p:spPr>
          <a:xfrm>
            <a:off x="351692" y="5366795"/>
            <a:ext cx="11622716" cy="353943"/>
          </a:xfrm>
          <a:prstGeom prst="rect">
            <a:avLst/>
          </a:prstGeom>
          <a:noFill/>
        </p:spPr>
        <p:txBody>
          <a:bodyPr wrap="square">
            <a:spAutoFit/>
          </a:bodyPr>
          <a:lstStyle/>
          <a:p>
            <a:pPr algn="ctr">
              <a:defRPr sz="1600" b="1">
                <a:solidFill>
                  <a:srgbClr val="FFFFFF"/>
                </a:solidFill>
                <a:latin typeface="Aptos"/>
              </a:defRPr>
            </a:pPr>
            <a:r>
              <a:rPr sz="1700" dirty="0">
                <a:latin typeface="Calibri" panose="020F0502020204030204" pitchFamily="34" charset="0"/>
                <a:ea typeface="Calibri" panose="020F0502020204030204" pitchFamily="34" charset="0"/>
                <a:cs typeface="Calibri" panose="020F0502020204030204" pitchFamily="34" charset="0"/>
              </a:rPr>
              <a:t>Schwerpunkt Süddeutschland: Bayern und Baden-Württemberg erzeugten 2024 rund 82 % des deutschen Wasserkraftstroms</a:t>
            </a:r>
          </a:p>
        </p:txBody>
      </p:sp>
      <p:sp>
        <p:nvSpPr>
          <p:cNvPr id="45" name="TextBox 29"/>
          <p:cNvSpPr txBox="1"/>
          <p:nvPr/>
        </p:nvSpPr>
        <p:spPr>
          <a:xfrm>
            <a:off x="351693" y="5930307"/>
            <a:ext cx="11840308" cy="246221"/>
          </a:xfrm>
          <a:prstGeom prst="rect">
            <a:avLst/>
          </a:prstGeom>
          <a:noFill/>
        </p:spPr>
        <p:txBody>
          <a:bodyPr wrap="square">
            <a:spAutoFit/>
          </a:bodyPr>
          <a:lstStyle/>
          <a:p>
            <a:pPr>
              <a:defRPr sz="850">
                <a:solidFill>
                  <a:srgbClr val="696969"/>
                </a:solidFill>
                <a:latin typeface="Aptos"/>
              </a:defRPr>
            </a:pPr>
            <a:r>
              <a:rPr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Quellen: UBA; Bayerisches LfU/Statistisches Landesamt; Statistisches Landesamt BW</a:t>
            </a:r>
            <a:r>
              <a:rPr lang="de-DE"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zu Zahlen für das Jahr </a:t>
            </a:r>
            <a:r>
              <a:rPr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2024</a:t>
            </a:r>
          </a:p>
        </p:txBody>
      </p:sp>
      <p:grpSp>
        <p:nvGrpSpPr>
          <p:cNvPr id="4" name="Gruppieren 3"/>
          <p:cNvGrpSpPr/>
          <p:nvPr/>
        </p:nvGrpSpPr>
        <p:grpSpPr>
          <a:xfrm>
            <a:off x="8757920" y="2429131"/>
            <a:ext cx="3302000" cy="2238190"/>
            <a:chOff x="8757920" y="2429131"/>
            <a:chExt cx="3302000" cy="2238190"/>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2606" y="2498859"/>
              <a:ext cx="3111802" cy="2097950"/>
            </a:xfrm>
            <a:prstGeom prst="rect">
              <a:avLst/>
            </a:prstGeom>
            <a:effectLst>
              <a:softEdge rad="0"/>
            </a:effectLst>
          </p:spPr>
        </p:pic>
        <p:sp>
          <p:nvSpPr>
            <p:cNvPr id="2" name="Abgerundetes Rechteck 1"/>
            <p:cNvSpPr/>
            <p:nvPr/>
          </p:nvSpPr>
          <p:spPr>
            <a:xfrm>
              <a:off x="8757920" y="2429131"/>
              <a:ext cx="3302000" cy="2238190"/>
            </a:xfrm>
            <a:prstGeom prst="roundRect">
              <a:avLst/>
            </a:prstGeom>
            <a:noFill/>
            <a:ln w="2095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46"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47"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
          <p:cNvSpPr txBox="1"/>
          <p:nvPr/>
        </p:nvSpPr>
        <p:spPr>
          <a:xfrm>
            <a:off x="3437369" y="2014755"/>
            <a:ext cx="1783941" cy="353943"/>
          </a:xfrm>
          <a:prstGeom prst="rect">
            <a:avLst/>
          </a:prstGeom>
          <a:noFill/>
        </p:spPr>
        <p:txBody>
          <a:bodyPr wrap="square">
            <a:spAutoFit/>
          </a:bodyPr>
          <a:lstStyle/>
          <a:p>
            <a:pPr>
              <a:defRPr sz="1400" b="1">
                <a:solidFill>
                  <a:srgbClr val="005B96"/>
                </a:solidFill>
                <a:latin typeface="Aptos"/>
              </a:defRPr>
            </a:pPr>
            <a:r>
              <a:rPr lang="de-DE" sz="1700" dirty="0">
                <a:solidFill>
                  <a:srgbClr val="003F66"/>
                </a:solidFill>
                <a:latin typeface="Calibri" panose="020F0502020204030204" pitchFamily="34" charset="0"/>
                <a:ea typeface="Calibri" panose="020F0502020204030204" pitchFamily="34" charset="0"/>
                <a:cs typeface="Calibri" panose="020F0502020204030204" pitchFamily="34" charset="0"/>
              </a:rPr>
              <a:t>Bayern</a:t>
            </a:r>
            <a:endParaRPr sz="17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Box 4"/>
          <p:cNvSpPr txBox="1"/>
          <p:nvPr/>
        </p:nvSpPr>
        <p:spPr>
          <a:xfrm>
            <a:off x="6202048" y="1990934"/>
            <a:ext cx="2079717" cy="353943"/>
          </a:xfrm>
          <a:prstGeom prst="rect">
            <a:avLst/>
          </a:prstGeom>
          <a:noFill/>
        </p:spPr>
        <p:txBody>
          <a:bodyPr wrap="square">
            <a:spAutoFit/>
          </a:bodyPr>
          <a:lstStyle/>
          <a:p>
            <a:pPr>
              <a:defRPr sz="1400" b="1">
                <a:solidFill>
                  <a:srgbClr val="005B96"/>
                </a:solidFill>
                <a:latin typeface="Aptos"/>
              </a:defRPr>
            </a:pPr>
            <a:r>
              <a:rPr lang="de-DE" sz="1700" dirty="0">
                <a:solidFill>
                  <a:srgbClr val="003F66"/>
                </a:solidFill>
                <a:latin typeface="Calibri" panose="020F0502020204030204" pitchFamily="34" charset="0"/>
                <a:ea typeface="Calibri" panose="020F0502020204030204" pitchFamily="34" charset="0"/>
                <a:cs typeface="Calibri" panose="020F0502020204030204" pitchFamily="34" charset="0"/>
              </a:rPr>
              <a:t>Baden-Württemberg</a:t>
            </a:r>
            <a:endParaRPr sz="17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ceHolder 4"/>
          <p:cNvSpPr>
            <a:spLocks noGrp="1"/>
          </p:cNvSpPr>
          <p:nvPr>
            <p:ph type="sldNum" idx="5"/>
          </p:nvPr>
        </p:nvSpPr>
        <p:spPr/>
        <p:txBody>
          <a:bodyPr/>
          <a:lstStyle/>
          <a:p>
            <a:fld id="{5C5F66EE-C873-4FCB-A899-B2D1FD9D096F}" type="slidenum">
              <a:rPr>
                <a:latin typeface="Calibri" panose="020F0502020204030204" pitchFamily="34" charset="0"/>
                <a:ea typeface="Calibri" panose="020F0502020204030204" pitchFamily="34" charset="0"/>
                <a:cs typeface="Calibri" panose="020F0502020204030204" pitchFamily="34" charset="0"/>
              </a:rPr>
              <a:t>5</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44" name="TextBox 28"/>
          <p:cNvSpPr txBox="1"/>
          <p:nvPr/>
        </p:nvSpPr>
        <p:spPr>
          <a:xfrm>
            <a:off x="351692" y="5366795"/>
            <a:ext cx="11622716" cy="353943"/>
          </a:xfrm>
          <a:prstGeom prst="rect">
            <a:avLst/>
          </a:prstGeom>
          <a:noFill/>
        </p:spPr>
        <p:txBody>
          <a:bodyPr wrap="square">
            <a:spAutoFit/>
          </a:bodyPr>
          <a:lstStyle/>
          <a:p>
            <a:pPr algn="ctr">
              <a:defRPr sz="1600" b="1">
                <a:solidFill>
                  <a:srgbClr val="FFFFFF"/>
                </a:solidFill>
                <a:latin typeface="Aptos"/>
              </a:defRPr>
            </a:pPr>
            <a:r>
              <a:rPr sz="1700" dirty="0">
                <a:latin typeface="Calibri" panose="020F0502020204030204" pitchFamily="34" charset="0"/>
                <a:ea typeface="Calibri" panose="020F0502020204030204" pitchFamily="34" charset="0"/>
                <a:cs typeface="Calibri" panose="020F0502020204030204" pitchFamily="34" charset="0"/>
              </a:rPr>
              <a:t>Schwerpunkt Süddeutschland: Bayern und Baden-Württemberg erzeugten 2024 rund 82 % des deutschen Wasserkraftstroms</a:t>
            </a:r>
          </a:p>
        </p:txBody>
      </p:sp>
      <p:sp>
        <p:nvSpPr>
          <p:cNvPr id="46"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47"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PlaceHolder 1"/>
          <p:cNvSpPr txBox="1">
            <a:spLocks/>
          </p:cNvSpPr>
          <p:nvPr/>
        </p:nvSpPr>
        <p:spPr>
          <a:xfrm>
            <a:off x="351692" y="352612"/>
            <a:ext cx="10525760" cy="1019520"/>
          </a:xfrm>
          <a:prstGeom prst="rect">
            <a:avLst/>
          </a:prstGeom>
          <a:noFill/>
          <a:ln w="0">
            <a:noFill/>
          </a:ln>
        </p:spPr>
        <p:txBody>
          <a:bodyPr lIns="90000" tIns="45000" rIns="90000" bIns="4500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EEG 2027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 Wo stehen wir nach 25 Jahren EEG?</a:t>
            </a:r>
          </a:p>
        </p:txBody>
      </p:sp>
      <p:sp>
        <p:nvSpPr>
          <p:cNvPr id="64" name="Inhaltsplatzhalter 4"/>
          <p:cNvSpPr/>
          <p:nvPr/>
        </p:nvSpPr>
        <p:spPr>
          <a:xfrm>
            <a:off x="343115" y="2699068"/>
            <a:ext cx="1484978" cy="259660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2000:</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7,67 Cent/kWh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Bestand sichern Modernisierungen anreizen</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5" name="Pfeil nach rechts 10"/>
          <p:cNvSpPr/>
          <p:nvPr/>
        </p:nvSpPr>
        <p:spPr>
          <a:xfrm>
            <a:off x="343115" y="1667197"/>
            <a:ext cx="11452645" cy="653040"/>
          </a:xfrm>
          <a:prstGeom prst="rightArrow">
            <a:avLst>
              <a:gd name="adj1" fmla="val 50000"/>
              <a:gd name="adj2" fmla="val 50000"/>
            </a:avLst>
          </a:prstGeom>
          <a:solidFill>
            <a:srgbClr val="00588E"/>
          </a:solidFill>
          <a:ln>
            <a:solidFill>
              <a:srgbClr val="00588E"/>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342900" indent="-342900">
              <a:lnSpc>
                <a:spcPct val="100000"/>
              </a:lnSpc>
              <a:buAutoNum type="arabicPlain" startAt="2000"/>
              <a:tabLst>
                <a:tab pos="625320" algn="l"/>
              </a:tabLst>
            </a:pPr>
            <a:r>
              <a:rPr lang="de-DE" sz="1800" b="0" strike="noStrike" spc="-1" dirty="0">
                <a:solidFill>
                  <a:schemeClr val="lt1"/>
                </a:solidFill>
                <a:latin typeface="Calibri" panose="020F0502020204030204" pitchFamily="34" charset="0"/>
                <a:ea typeface="Calibri" panose="020F0502020204030204" pitchFamily="34" charset="0"/>
                <a:cs typeface="Calibri" panose="020F0502020204030204" pitchFamily="34" charset="0"/>
              </a:rPr>
              <a:t>                                                                              25 Jahre EEG                                                                                              2027</a:t>
            </a:r>
            <a:endParaRPr lang="de-DE" sz="18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6" name="Rectangle 2"/>
          <p:cNvSpPr/>
          <p:nvPr/>
        </p:nvSpPr>
        <p:spPr>
          <a:xfrm>
            <a:off x="351692" y="2521337"/>
            <a:ext cx="10781883" cy="73152"/>
          </a:xfrm>
          <a:prstGeom prst="rect">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7" name="Oval 3"/>
          <p:cNvSpPr/>
          <p:nvPr/>
        </p:nvSpPr>
        <p:spPr>
          <a:xfrm>
            <a:off x="351692" y="2457329"/>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8" name="Oval 7"/>
          <p:cNvSpPr/>
          <p:nvPr/>
        </p:nvSpPr>
        <p:spPr>
          <a:xfrm>
            <a:off x="1944962" y="2450664"/>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9" name="Oval 11"/>
          <p:cNvSpPr/>
          <p:nvPr/>
        </p:nvSpPr>
        <p:spPr>
          <a:xfrm>
            <a:off x="3605290" y="2457329"/>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0" name="Oval 19"/>
          <p:cNvSpPr/>
          <p:nvPr/>
        </p:nvSpPr>
        <p:spPr>
          <a:xfrm>
            <a:off x="7332612" y="2457329"/>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1" name="Oval 23"/>
          <p:cNvSpPr/>
          <p:nvPr/>
        </p:nvSpPr>
        <p:spPr>
          <a:xfrm>
            <a:off x="8944813" y="2452600"/>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2" name="Oval 27"/>
          <p:cNvSpPr/>
          <p:nvPr/>
        </p:nvSpPr>
        <p:spPr>
          <a:xfrm>
            <a:off x="10611992" y="2450664"/>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3" name="Oval 11"/>
          <p:cNvSpPr/>
          <p:nvPr/>
        </p:nvSpPr>
        <p:spPr>
          <a:xfrm>
            <a:off x="5387163" y="2448046"/>
            <a:ext cx="201168" cy="201168"/>
          </a:xfrm>
          <a:prstGeom prst="ellipse">
            <a:avLst/>
          </a:prstGeom>
          <a:gradFill>
            <a:gsLst>
              <a:gs pos="80000">
                <a:srgbClr val="003F66"/>
              </a:gs>
              <a:gs pos="100000">
                <a:srgbClr val="003F66"/>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4" name="Inhaltsplatzhalter 4"/>
          <p:cNvSpPr/>
          <p:nvPr/>
        </p:nvSpPr>
        <p:spPr>
          <a:xfrm>
            <a:off x="1913465" y="2698603"/>
            <a:ext cx="1504961" cy="345386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2004:</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9,67 Cent/kWh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Bei Umsetzung ökologischer Anforderungen</a:t>
            </a:r>
          </a:p>
          <a:p>
            <a:pPr defTabSz="1747838">
              <a:lnSpc>
                <a:spcPct val="120000"/>
              </a:lnSpc>
              <a:spcBef>
                <a:spcPts val="1001"/>
              </a:spcBef>
              <a:buClr>
                <a:srgbClr val="000000"/>
              </a:buClr>
              <a:tabLst>
                <a:tab pos="1617663" algn="l"/>
                <a:tab pos="3135313" algn="l"/>
                <a:tab pos="4933950" algn="l"/>
              </a:tabLst>
            </a:pPr>
            <a:endParaRPr lang="de-DE" sz="19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Förderdauer             30 Jahre</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75" name="Inhaltsplatzhalter 4"/>
          <p:cNvSpPr/>
          <p:nvPr/>
        </p:nvSpPr>
        <p:spPr>
          <a:xfrm>
            <a:off x="5273986" y="2691340"/>
            <a:ext cx="1984589" cy="34948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2012:</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12,7 Cent/kWh</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Degression 1 %/Jahr</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Freiwillige Direktvermarktung </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Stärkere Anforderungen an Fischaufstieg, Gewässerökologie </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Förderdauer 20 Jahre </a:t>
            </a:r>
          </a:p>
        </p:txBody>
      </p:sp>
      <p:sp>
        <p:nvSpPr>
          <p:cNvPr id="76" name="Inhaltsplatzhalter 4"/>
          <p:cNvSpPr/>
          <p:nvPr/>
        </p:nvSpPr>
        <p:spPr>
          <a:xfrm>
            <a:off x="7258576" y="2691340"/>
            <a:ext cx="1644866" cy="236168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2014:</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12,52 Cent/kWh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Direktvermarktung wird Regelfall               ab 500 kW</a:t>
            </a:r>
          </a:p>
        </p:txBody>
      </p:sp>
      <p:sp>
        <p:nvSpPr>
          <p:cNvPr id="77" name="Inhaltsplatzhalter 4"/>
          <p:cNvSpPr/>
          <p:nvPr/>
        </p:nvSpPr>
        <p:spPr>
          <a:xfrm>
            <a:off x="8870159" y="2694685"/>
            <a:ext cx="1472721" cy="235833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2016:</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12,40 Cent/kWh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Direktvermarktung ab 100 kW</a:t>
            </a:r>
          </a:p>
        </p:txBody>
      </p:sp>
      <p:sp>
        <p:nvSpPr>
          <p:cNvPr id="78" name="Inhaltsplatzhalter 4"/>
          <p:cNvSpPr/>
          <p:nvPr/>
        </p:nvSpPr>
        <p:spPr>
          <a:xfrm>
            <a:off x="10428252" y="2691340"/>
            <a:ext cx="1926308" cy="33437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2023:</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12,03 Cent/kWh</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Degression 0,5 %/Jahr</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400"/>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EEG 2027:</a:t>
            </a:r>
          </a:p>
          <a:p>
            <a:pPr defTabSz="1747838">
              <a:lnSpc>
                <a:spcPct val="120000"/>
              </a:lnSpc>
              <a:spcBef>
                <a:spcPts val="400"/>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400"/>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11,79 Cent/kWh</a:t>
            </a:r>
          </a:p>
          <a:p>
            <a:pPr defTabSz="1747838">
              <a:lnSpc>
                <a:spcPct val="120000"/>
              </a:lnSpc>
              <a:spcBef>
                <a:spcPts val="400"/>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Degression 0,5 %/Jahr</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79" name="Inhaltsplatzhalter 4"/>
          <p:cNvSpPr/>
          <p:nvPr/>
        </p:nvSpPr>
        <p:spPr>
          <a:xfrm>
            <a:off x="34955" y="5280356"/>
            <a:ext cx="1504961" cy="98335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vor 2000:</a:t>
            </a:r>
          </a:p>
          <a:p>
            <a:pPr defTabSz="1747838">
              <a:lnSpc>
                <a:spcPct val="120000"/>
              </a:lnSpc>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15 Pfennig/kWh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80" name="Inhaltsplatzhalter 4"/>
          <p:cNvSpPr/>
          <p:nvPr/>
        </p:nvSpPr>
        <p:spPr>
          <a:xfrm>
            <a:off x="3549205" y="2691340"/>
            <a:ext cx="1639409" cy="357237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747838">
              <a:lnSpc>
                <a:spcPct val="120000"/>
              </a:lnSpc>
              <a:spcBef>
                <a:spcPts val="1001"/>
              </a:spcBef>
              <a:buClr>
                <a:srgbClr val="000000"/>
              </a:buClr>
              <a:tabLst>
                <a:tab pos="1617663" algn="l"/>
                <a:tab pos="3135313" algn="l"/>
                <a:tab pos="4933950" algn="l"/>
              </a:tabLst>
            </a:pPr>
            <a:r>
              <a:rPr lang="de-DE" sz="1600" b="1"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2009:</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bis 500 kW</a:t>
            </a:r>
          </a:p>
          <a:p>
            <a:pPr defTabSz="1747838">
              <a:lnSpc>
                <a:spcPct val="120000"/>
              </a:lnSpc>
              <a:spcBef>
                <a:spcPts val="1001"/>
              </a:spcBef>
              <a:buClr>
                <a:srgbClr val="000000"/>
              </a:buClr>
              <a:tabLst>
                <a:tab pos="1617663" algn="l"/>
                <a:tab pos="3135313" algn="l"/>
                <a:tab pos="4933950" algn="l"/>
              </a:tabLst>
            </a:pPr>
            <a:r>
              <a:rPr lang="de-DE" sz="1300" u="sng"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11,67 Cent/kWh</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Ökologische Anforderungen ausgeweitet zus. muss eine Leistungs- steigerung erfolgen</a:t>
            </a:r>
          </a:p>
          <a:p>
            <a:pPr defTabSz="1747838">
              <a:lnSpc>
                <a:spcPct val="120000"/>
              </a:lnSpc>
              <a:spcBef>
                <a:spcPts val="1001"/>
              </a:spcBef>
              <a:buClr>
                <a:srgbClr val="000000"/>
              </a:buClr>
              <a:tabLst>
                <a:tab pos="1617663" algn="l"/>
                <a:tab pos="3135313" algn="l"/>
                <a:tab pos="4933950" algn="l"/>
              </a:tabLst>
            </a:pPr>
            <a:r>
              <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rPr>
              <a:t>Reduzierung Förder- dauer auf 20 Jahre</a:t>
            </a:r>
          </a:p>
          <a:p>
            <a:pPr defTabSz="1747838">
              <a:lnSpc>
                <a:spcPct val="120000"/>
              </a:lnSpc>
              <a:spcBef>
                <a:spcPts val="1001"/>
              </a:spcBef>
              <a:buClr>
                <a:srgbClr val="000000"/>
              </a:buClr>
              <a:tabLst>
                <a:tab pos="1617663" algn="l"/>
                <a:tab pos="3135313" algn="l"/>
                <a:tab pos="4933950" algn="l"/>
              </a:tabLst>
            </a:pPr>
            <a:endParaRPr lang="de-DE" sz="1300" kern="0" spc="-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5276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idx="4294967295"/>
          </p:nvPr>
        </p:nvSpPr>
        <p:spPr>
          <a:xfrm>
            <a:off x="351692" y="352612"/>
            <a:ext cx="10525760" cy="1019520"/>
          </a:xfrm>
          <a:prstGeom prst="rect">
            <a:avLst/>
          </a:prstGeom>
          <a:noFill/>
          <a:ln w="0">
            <a:noFill/>
          </a:ln>
        </p:spPr>
        <p:txBody>
          <a:bodyPr lIns="90000" tIns="45000" rIns="90000" bIns="45000" anchor="ctr">
            <a:normAutofit/>
          </a:bodyPr>
          <a:lstStyle/>
          <a:p>
            <a:pPr indent="0">
              <a:lnSpc>
                <a:spcPct val="120000"/>
              </a:lnSpc>
              <a:buNone/>
              <a:tabLst>
                <a:tab pos="0" algn="l"/>
              </a:tabLst>
            </a:pPr>
            <a:r>
              <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EEG 2027 </a:t>
            </a:r>
            <a:r>
              <a:rPr lang="de-DE" sz="3000"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 Was fordern wir?</a:t>
            </a:r>
          </a:p>
        </p:txBody>
      </p:sp>
      <p:sp>
        <p:nvSpPr>
          <p:cNvPr id="185" name="PlaceHolder 8"/>
          <p:cNvSpPr/>
          <p:nvPr/>
        </p:nvSpPr>
        <p:spPr>
          <a:xfrm>
            <a:off x="351692" y="1575034"/>
            <a:ext cx="4423508" cy="369365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Kleinstanlagen erhalten </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Vergütung anpassen</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Kostentwicklung berücksichtigen Degression abschaffen</a:t>
            </a:r>
          </a:p>
          <a:p>
            <a:pPr>
              <a:lnSpc>
                <a:spcPts val="5500"/>
              </a:lnSpc>
              <a:tabLst>
                <a:tab pos="0" algn="l"/>
              </a:tabLst>
            </a:pPr>
            <a:r>
              <a:rPr lang="de-DE" sz="2200" b="1" dirty="0">
                <a:solidFill>
                  <a:srgbClr val="292929"/>
                </a:solidFill>
                <a:latin typeface="Calibri" panose="020F0502020204030204" pitchFamily="34" charset="0"/>
                <a:ea typeface="Calibri" panose="020F0502020204030204" pitchFamily="34" charset="0"/>
                <a:cs typeface="Calibri" panose="020F0502020204030204" pitchFamily="34" charset="0"/>
              </a:rPr>
              <a:t>Modernisierung stärken </a:t>
            </a: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6</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8"/>
          <p:cNvSpPr/>
          <p:nvPr/>
        </p:nvSpPr>
        <p:spPr>
          <a:xfrm>
            <a:off x="4775200" y="1575034"/>
            <a:ext cx="7021565" cy="370252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ts val="5500"/>
              </a:lnSpc>
              <a:tabLst>
                <a:tab pos="0" algn="l"/>
              </a:tabLst>
            </a:pP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Ausnahme für Wasserkraftanlagen &lt; 25 kW beibehalten</a:t>
            </a:r>
          </a:p>
          <a:p>
            <a:pPr>
              <a:lnSpc>
                <a:spcPts val="5500"/>
              </a:lnSpc>
              <a:tabLst>
                <a:tab pos="0" algn="l"/>
              </a:tabLst>
            </a:pP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Neue Vergütungsklasse bis 100 kW</a:t>
            </a:r>
          </a:p>
          <a:p>
            <a:pPr>
              <a:lnSpc>
                <a:spcPts val="5500"/>
              </a:lnSpc>
              <a:tabLst>
                <a:tab pos="0" algn="l"/>
              </a:tabLst>
            </a:pP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Vergütungswerte anpassen</a:t>
            </a:r>
          </a:p>
          <a:p>
            <a:pPr>
              <a:lnSpc>
                <a:spcPts val="5500"/>
              </a:lnSpc>
              <a:tabLst>
                <a:tab pos="0" algn="l"/>
              </a:tabLst>
            </a:pP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Keine vergleichbaren Kostensenkungspotenziale </a:t>
            </a:r>
          </a:p>
          <a:p>
            <a:pPr>
              <a:lnSpc>
                <a:spcPts val="5500"/>
              </a:lnSpc>
              <a:tabLst>
                <a:tab pos="0" algn="l"/>
              </a:tabLst>
            </a:pPr>
            <a:r>
              <a:rPr lang="de-DE" sz="2200" dirty="0">
                <a:solidFill>
                  <a:srgbClr val="292929"/>
                </a:solidFill>
                <a:latin typeface="Calibri" panose="020F0502020204030204" pitchFamily="34" charset="0"/>
                <a:ea typeface="Calibri" panose="020F0502020204030204" pitchFamily="34" charset="0"/>
                <a:cs typeface="Calibri" panose="020F0502020204030204" pitchFamily="34" charset="0"/>
              </a:rPr>
              <a:t>§ 40 weiterentwickeln </a:t>
            </a:r>
          </a:p>
        </p:txBody>
      </p:sp>
      <p:sp>
        <p:nvSpPr>
          <p:cNvPr id="11" name="Rounded Rectangle 27"/>
          <p:cNvSpPr/>
          <p:nvPr/>
        </p:nvSpPr>
        <p:spPr>
          <a:xfrm>
            <a:off x="351692" y="5369551"/>
            <a:ext cx="11622716" cy="508000"/>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28"/>
          <p:cNvSpPr txBox="1"/>
          <p:nvPr/>
        </p:nvSpPr>
        <p:spPr>
          <a:xfrm>
            <a:off x="351692" y="5417593"/>
            <a:ext cx="11285956" cy="430887"/>
          </a:xfrm>
          <a:prstGeom prst="rect">
            <a:avLst/>
          </a:prstGeom>
          <a:noFill/>
        </p:spPr>
        <p:txBody>
          <a:bodyPr wrap="square" anchor="ctr" anchorCtr="0">
            <a:spAutoFit/>
          </a:bodyPr>
          <a:lstStyle/>
          <a:p>
            <a:pPr algn="ctr">
              <a:defRPr sz="1600" b="1">
                <a:solidFill>
                  <a:srgbClr val="FFFFFF"/>
                </a:solidFill>
                <a:latin typeface="Aptos"/>
              </a:defRPr>
            </a:pPr>
            <a:r>
              <a:rPr lang="de-DE" sz="1700" dirty="0">
                <a:latin typeface="Calibri" panose="020F0502020204030204" pitchFamily="34" charset="0"/>
                <a:ea typeface="Calibri" panose="020F0502020204030204" pitchFamily="34" charset="0"/>
                <a:cs typeface="Calibri" panose="020F0502020204030204" pitchFamily="34" charset="0"/>
              </a:rPr>
              <a:t>Forderung der Wasserkraftverbände im Verfahren:  </a:t>
            </a:r>
            <a:r>
              <a:rPr lang="de-DE" sz="2200" dirty="0">
                <a:latin typeface="Calibri" panose="020F0502020204030204" pitchFamily="34" charset="0"/>
                <a:ea typeface="Calibri" panose="020F0502020204030204" pitchFamily="34" charset="0"/>
                <a:cs typeface="Calibri" panose="020F0502020204030204" pitchFamily="34" charset="0"/>
              </a:rPr>
              <a:t>19,50 ct/kWh  bis  100 kW</a:t>
            </a:r>
            <a:endParaRPr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696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idx="4294967295"/>
          </p:nvPr>
        </p:nvSpPr>
        <p:spPr>
          <a:xfrm>
            <a:off x="351692" y="352612"/>
            <a:ext cx="10525760" cy="1019520"/>
          </a:xfrm>
          <a:prstGeom prst="rect">
            <a:avLst/>
          </a:prstGeom>
          <a:noFill/>
          <a:ln w="0">
            <a:noFill/>
          </a:ln>
        </p:spPr>
        <p:txBody>
          <a:bodyPr lIns="90000" tIns="45000" rIns="90000" bIns="45000" anchor="ctr">
            <a:normAutofit/>
          </a:bodyPr>
          <a:lstStyle/>
          <a:p>
            <a:pPr indent="0">
              <a:lnSpc>
                <a:spcPct val="120000"/>
              </a:lnSpc>
              <a:buNone/>
              <a:tabLst>
                <a:tab pos="0" algn="l"/>
              </a:tabLst>
            </a:pPr>
            <a:r>
              <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EEG 2027 </a:t>
            </a:r>
            <a:r>
              <a:rPr lang="de-DE" sz="3000"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 Modernisierung – mehr als nur Leistungssteigerung</a:t>
            </a: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7</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8"/>
          <p:cNvSpPr/>
          <p:nvPr/>
        </p:nvSpPr>
        <p:spPr>
          <a:xfrm>
            <a:off x="351692" y="1170733"/>
            <a:ext cx="11622716" cy="35206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Was alles in einer Ertüchtigung einer Wasserkraftanlage stecken kann…</a:t>
            </a:r>
          </a:p>
        </p:txBody>
      </p:sp>
      <p:sp>
        <p:nvSpPr>
          <p:cNvPr id="11" name="Rounded Rectangle 27"/>
          <p:cNvSpPr/>
          <p:nvPr/>
        </p:nvSpPr>
        <p:spPr>
          <a:xfrm>
            <a:off x="313760" y="5467269"/>
            <a:ext cx="11622716" cy="508000"/>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28"/>
          <p:cNvSpPr txBox="1"/>
          <p:nvPr/>
        </p:nvSpPr>
        <p:spPr>
          <a:xfrm>
            <a:off x="351692" y="5483782"/>
            <a:ext cx="11599772" cy="400110"/>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Sollte das EEG auch diesen Mehrwert honorieren?</a:t>
            </a:r>
            <a:endParaRPr sz="2000"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ruppieren 6"/>
          <p:cNvGrpSpPr/>
          <p:nvPr/>
        </p:nvGrpSpPr>
        <p:grpSpPr>
          <a:xfrm>
            <a:off x="298873" y="1704447"/>
            <a:ext cx="3572088" cy="1709113"/>
            <a:chOff x="298873" y="1704447"/>
            <a:chExt cx="3572088" cy="1709113"/>
          </a:xfrm>
        </p:grpSpPr>
        <p:sp>
          <p:nvSpPr>
            <p:cNvPr id="24" name="Rounded Rectangle 3"/>
            <p:cNvSpPr/>
            <p:nvPr/>
          </p:nvSpPr>
          <p:spPr>
            <a:xfrm>
              <a:off x="298873" y="1704447"/>
              <a:ext cx="3572088" cy="1709113"/>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4"/>
            <p:cNvSpPr txBox="1"/>
            <p:nvPr/>
          </p:nvSpPr>
          <p:spPr>
            <a:xfrm>
              <a:off x="459044" y="1830028"/>
              <a:ext cx="2553792" cy="296898"/>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Mehr Leistung</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extBox 6"/>
            <p:cNvSpPr txBox="1"/>
            <p:nvPr/>
          </p:nvSpPr>
          <p:spPr>
            <a:xfrm>
              <a:off x="459044" y="2205579"/>
              <a:ext cx="3125433" cy="1169551"/>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Effizienzsteigerung</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Modernisierung best. Anlagen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Optimierung Turbine und Generator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3999" y="1704447"/>
            <a:ext cx="4107351" cy="3541338"/>
          </a:xfrm>
          <a:prstGeom prst="rect">
            <a:avLst/>
          </a:prstGeom>
        </p:spPr>
      </p:pic>
      <p:sp>
        <p:nvSpPr>
          <p:cNvPr id="33" name="PlaceHolder 8"/>
          <p:cNvSpPr/>
          <p:nvPr/>
        </p:nvSpPr>
        <p:spPr>
          <a:xfrm>
            <a:off x="4063999" y="5037236"/>
            <a:ext cx="4107351" cy="21096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tabLst>
                <a:tab pos="0" algn="l"/>
              </a:tabLst>
            </a:pPr>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WKA Schomburg an der Untere Argen; Bild: Hr. Dannhäußer</a:t>
            </a:r>
          </a:p>
        </p:txBody>
      </p:sp>
      <p:grpSp>
        <p:nvGrpSpPr>
          <p:cNvPr id="43" name="Gruppieren 42"/>
          <p:cNvGrpSpPr/>
          <p:nvPr/>
        </p:nvGrpSpPr>
        <p:grpSpPr>
          <a:xfrm>
            <a:off x="283885" y="3534545"/>
            <a:ext cx="3572088" cy="1709113"/>
            <a:chOff x="298873" y="1704447"/>
            <a:chExt cx="3572088" cy="1709113"/>
          </a:xfrm>
        </p:grpSpPr>
        <p:sp>
          <p:nvSpPr>
            <p:cNvPr id="44" name="Rounded Rectangle 3"/>
            <p:cNvSpPr/>
            <p:nvPr/>
          </p:nvSpPr>
          <p:spPr>
            <a:xfrm>
              <a:off x="298873" y="1704447"/>
              <a:ext cx="3572088" cy="1709113"/>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TextBox 4"/>
            <p:cNvSpPr txBox="1"/>
            <p:nvPr/>
          </p:nvSpPr>
          <p:spPr>
            <a:xfrm>
              <a:off x="459044" y="1830028"/>
              <a:ext cx="2553792"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Netzdienlichkeit</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TextBox 6"/>
            <p:cNvSpPr txBox="1"/>
            <p:nvPr/>
          </p:nvSpPr>
          <p:spPr>
            <a:xfrm>
              <a:off x="459044" y="2205579"/>
              <a:ext cx="3125433" cy="938719"/>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Systemdienstleistungen </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Geringe Netzausbaukosten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Beitrag zur Netzstabilität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Gruppieren 46"/>
          <p:cNvGrpSpPr/>
          <p:nvPr/>
        </p:nvGrpSpPr>
        <p:grpSpPr>
          <a:xfrm>
            <a:off x="8379376" y="1707084"/>
            <a:ext cx="3572088" cy="1709113"/>
            <a:chOff x="298873" y="1704447"/>
            <a:chExt cx="3572088" cy="1709113"/>
          </a:xfrm>
        </p:grpSpPr>
        <p:sp>
          <p:nvSpPr>
            <p:cNvPr id="48" name="Rounded Rectangle 3"/>
            <p:cNvSpPr/>
            <p:nvPr/>
          </p:nvSpPr>
          <p:spPr>
            <a:xfrm>
              <a:off x="298873" y="1704447"/>
              <a:ext cx="3572088" cy="1709113"/>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Box 4"/>
            <p:cNvSpPr txBox="1"/>
            <p:nvPr/>
          </p:nvSpPr>
          <p:spPr>
            <a:xfrm>
              <a:off x="459044" y="1830028"/>
              <a:ext cx="2553792"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Krisenresilienz</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TextBox 6"/>
            <p:cNvSpPr txBox="1"/>
            <p:nvPr/>
          </p:nvSpPr>
          <p:spPr>
            <a:xfrm>
              <a:off x="459044" y="2205579"/>
              <a:ext cx="3125433" cy="1169551"/>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Schwarzstartfähigkeit </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Inselbetrieb</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Regionale Notstrom- und Krisenvorsorge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1" name="Gruppieren 50"/>
          <p:cNvGrpSpPr/>
          <p:nvPr/>
        </p:nvGrpSpPr>
        <p:grpSpPr>
          <a:xfrm>
            <a:off x="8364388" y="3537182"/>
            <a:ext cx="3572088" cy="1709113"/>
            <a:chOff x="298873" y="1704447"/>
            <a:chExt cx="3572088" cy="1709113"/>
          </a:xfrm>
        </p:grpSpPr>
        <p:sp>
          <p:nvSpPr>
            <p:cNvPr id="52" name="Rounded Rectangle 3"/>
            <p:cNvSpPr/>
            <p:nvPr/>
          </p:nvSpPr>
          <p:spPr>
            <a:xfrm>
              <a:off x="298873" y="1704447"/>
              <a:ext cx="3572088" cy="1709113"/>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53" name="TextBox 4"/>
            <p:cNvSpPr txBox="1"/>
            <p:nvPr/>
          </p:nvSpPr>
          <p:spPr>
            <a:xfrm>
              <a:off x="459044" y="1830028"/>
              <a:ext cx="2553792"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Versorgungssicherheit</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TextBox 6"/>
            <p:cNvSpPr txBox="1"/>
            <p:nvPr/>
          </p:nvSpPr>
          <p:spPr>
            <a:xfrm>
              <a:off x="459044" y="2205579"/>
              <a:ext cx="3125433" cy="938719"/>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Strom für kritische Infrastruktur</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Energiespeicherung </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Wertvolle Sektorenkopplung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33763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PlaceHolder 1"/>
          <p:cNvSpPr>
            <a:spLocks noGrp="1"/>
          </p:cNvSpPr>
          <p:nvPr>
            <p:ph type="title" idx="4294967295"/>
          </p:nvPr>
        </p:nvSpPr>
        <p:spPr>
          <a:xfrm>
            <a:off x="351692" y="352612"/>
            <a:ext cx="10525760" cy="1019520"/>
          </a:xfrm>
          <a:prstGeom prst="rect">
            <a:avLst/>
          </a:prstGeom>
          <a:noFill/>
          <a:ln w="0">
            <a:noFill/>
          </a:ln>
        </p:spPr>
        <p:txBody>
          <a:bodyPr lIns="90000" tIns="45000" rIns="90000" bIns="45000" anchor="ctr">
            <a:normAutofit/>
          </a:bodyPr>
          <a:lstStyle/>
          <a:p>
            <a:pPr indent="0">
              <a:lnSpc>
                <a:spcPct val="120000"/>
              </a:lnSpc>
              <a:buNone/>
              <a:tabLst>
                <a:tab pos="0" algn="l"/>
              </a:tabLst>
            </a:pPr>
            <a:r>
              <a:rPr lang="de-DE" sz="3000" b="1"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Mehr als nur Strom </a:t>
            </a:r>
            <a:r>
              <a:rPr lang="de-DE" sz="3000" strike="noStrike" dirty="0">
                <a:solidFill>
                  <a:srgbClr val="003F66"/>
                </a:solidFill>
                <a:latin typeface="Calibri" panose="020F0502020204030204" pitchFamily="34" charset="0"/>
                <a:ea typeface="Calibri" panose="020F0502020204030204" pitchFamily="34" charset="0"/>
                <a:cs typeface="Calibri" panose="020F0502020204030204" pitchFamily="34" charset="0"/>
              </a:rPr>
              <a:t>– Resilienz &amp; Systemdienstleistung </a:t>
            </a: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8</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ounded Rectangle 27"/>
          <p:cNvSpPr/>
          <p:nvPr/>
        </p:nvSpPr>
        <p:spPr>
          <a:xfrm>
            <a:off x="351692" y="5310922"/>
            <a:ext cx="3519269" cy="726858"/>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28"/>
          <p:cNvSpPr txBox="1"/>
          <p:nvPr/>
        </p:nvSpPr>
        <p:spPr>
          <a:xfrm>
            <a:off x="351692" y="5329894"/>
            <a:ext cx="3519268" cy="707886"/>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Dieser Mehrwert muss künftig einen Wert bekommen.</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24" name="Rounded Rectangle 3"/>
          <p:cNvSpPr/>
          <p:nvPr/>
        </p:nvSpPr>
        <p:spPr>
          <a:xfrm>
            <a:off x="298873" y="1704447"/>
            <a:ext cx="3572088" cy="3444549"/>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4"/>
          <p:cNvSpPr txBox="1"/>
          <p:nvPr/>
        </p:nvSpPr>
        <p:spPr>
          <a:xfrm>
            <a:off x="459043" y="1921468"/>
            <a:ext cx="3411917"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Was nehmen wir daraus mit?</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extBox 6"/>
          <p:cNvSpPr txBox="1"/>
          <p:nvPr/>
        </p:nvSpPr>
        <p:spPr>
          <a:xfrm>
            <a:off x="459044" y="2368139"/>
            <a:ext cx="3125433" cy="323165"/>
          </a:xfrm>
          <a:prstGeom prst="rect">
            <a:avLst/>
          </a:prstGeom>
          <a:noFill/>
        </p:spPr>
        <p:txBody>
          <a:bodyPr wrap="square">
            <a:spAutoFit/>
          </a:bodyPr>
          <a:lstStyle/>
          <a:p>
            <a:pPr>
              <a:spcAft>
                <a:spcPts val="600"/>
              </a:spcAft>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Kleinwasserkraft kann…</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PlaceHolder 8"/>
          <p:cNvSpPr/>
          <p:nvPr/>
        </p:nvSpPr>
        <p:spPr>
          <a:xfrm>
            <a:off x="4371944" y="5875978"/>
            <a:ext cx="7660036" cy="26276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tabLst>
                <a:tab pos="0" algn="l"/>
              </a:tabLst>
            </a:pPr>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Folie Vortrag Universität Wuppertal – Beitrag von Kleinwasserkraftanlagen zur Erbringung von Systemdienstleistungen und Netzresilienz  </a:t>
            </a:r>
          </a:p>
        </p:txBody>
      </p:sp>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1504" t="2219"/>
          <a:stretch/>
        </p:blipFill>
        <p:spPr>
          <a:xfrm>
            <a:off x="4371943" y="1761434"/>
            <a:ext cx="7623304" cy="4170671"/>
          </a:xfrm>
          <a:prstGeom prst="rect">
            <a:avLst/>
          </a:prstGeom>
        </p:spPr>
      </p:pic>
      <p:sp>
        <p:nvSpPr>
          <p:cNvPr id="28" name="TextBox 6"/>
          <p:cNvSpPr txBox="1"/>
          <p:nvPr/>
        </p:nvSpPr>
        <p:spPr>
          <a:xfrm>
            <a:off x="459044" y="2790354"/>
            <a:ext cx="3411916" cy="2169825"/>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Netze stabilisieren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Systemdienstleistungen bereitstellen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Inselbetrieb ermöglichen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schwarzstartfähig ausgerüstet werden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Regionale Krisenvorsorge unterstützen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Systemkosten einsparen</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Entlastung beim Redispatch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718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9</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1"/>
          <p:cNvSpPr txBox="1">
            <a:spLocks/>
          </p:cNvSpPr>
          <p:nvPr/>
        </p:nvSpPr>
        <p:spPr>
          <a:xfrm>
            <a:off x="351692" y="352612"/>
            <a:ext cx="10525760" cy="1019520"/>
          </a:xfrm>
          <a:prstGeom prst="rect">
            <a:avLst/>
          </a:prstGeom>
          <a:noFill/>
          <a:ln w="0">
            <a:noFill/>
          </a:ln>
        </p:spPr>
        <p:txBody>
          <a:bodyPr lIns="90000" tIns="45000" rIns="90000" bIns="4500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tabLst>
                <a:tab pos="0" algn="l"/>
              </a:tabLs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Genehmigungen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 Neue Wege im Süden Deutschlands </a:t>
            </a:r>
          </a:p>
        </p:txBody>
      </p:sp>
      <p:sp>
        <p:nvSpPr>
          <p:cNvPr id="11" name="PlaceHolder 8"/>
          <p:cNvSpPr/>
          <p:nvPr/>
        </p:nvSpPr>
        <p:spPr>
          <a:xfrm>
            <a:off x="351692" y="1170733"/>
            <a:ext cx="11622716" cy="35206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Wie werden unterschiedliche öffentliche Interessen im Verfahren sichtbar?</a:t>
            </a:r>
          </a:p>
        </p:txBody>
      </p:sp>
      <p:sp>
        <p:nvSpPr>
          <p:cNvPr id="12" name="Rounded Rectangle 27"/>
          <p:cNvSpPr/>
          <p:nvPr/>
        </p:nvSpPr>
        <p:spPr>
          <a:xfrm>
            <a:off x="351692" y="5501631"/>
            <a:ext cx="11622716" cy="508000"/>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 name="TextBox 28"/>
          <p:cNvSpPr txBox="1"/>
          <p:nvPr/>
        </p:nvSpPr>
        <p:spPr>
          <a:xfrm>
            <a:off x="351692" y="5565062"/>
            <a:ext cx="11599772" cy="400110"/>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Nicht weniger Ökologie – sondern eine umfassendere Abwägung.</a:t>
            </a:r>
            <a:endParaRPr sz="2000" dirty="0">
              <a:latin typeface="Calibri" panose="020F0502020204030204" pitchFamily="34" charset="0"/>
              <a:ea typeface="Calibri" panose="020F0502020204030204" pitchFamily="34" charset="0"/>
              <a:cs typeface="Calibri" panose="020F0502020204030204" pitchFamily="34" charset="0"/>
            </a:endParaRPr>
          </a:p>
        </p:txBody>
      </p:sp>
      <p:sp>
        <p:nvSpPr>
          <p:cNvPr id="49" name="PlaceHolder 8"/>
          <p:cNvSpPr/>
          <p:nvPr/>
        </p:nvSpPr>
        <p:spPr>
          <a:xfrm>
            <a:off x="363267" y="1723431"/>
            <a:ext cx="5736591" cy="3440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2000" b="1" dirty="0">
                <a:solidFill>
                  <a:srgbClr val="292929"/>
                </a:solidFill>
                <a:latin typeface="Calibri" panose="020F0502020204030204" pitchFamily="34" charset="0"/>
                <a:ea typeface="Calibri" panose="020F0502020204030204" pitchFamily="34" charset="0"/>
                <a:cs typeface="Calibri" panose="020F0502020204030204" pitchFamily="34" charset="0"/>
              </a:rPr>
              <a:t>Wasserrechtliches Genehmigungsverfahren </a:t>
            </a:r>
          </a:p>
        </p:txBody>
      </p:sp>
      <p:grpSp>
        <p:nvGrpSpPr>
          <p:cNvPr id="60" name="Gruppieren 59"/>
          <p:cNvGrpSpPr/>
          <p:nvPr/>
        </p:nvGrpSpPr>
        <p:grpSpPr>
          <a:xfrm>
            <a:off x="46044" y="2268086"/>
            <a:ext cx="6089555" cy="2196770"/>
            <a:chOff x="13520" y="2159478"/>
            <a:chExt cx="6089555" cy="2196770"/>
          </a:xfrm>
        </p:grpSpPr>
        <p:grpSp>
          <p:nvGrpSpPr>
            <p:cNvPr id="42" name="Gruppieren 41"/>
            <p:cNvGrpSpPr/>
            <p:nvPr/>
          </p:nvGrpSpPr>
          <p:grpSpPr>
            <a:xfrm>
              <a:off x="912101" y="2159478"/>
              <a:ext cx="1954001" cy="569277"/>
              <a:chOff x="755929" y="2486191"/>
              <a:chExt cx="1954001" cy="569277"/>
            </a:xfrm>
          </p:grpSpPr>
          <p:sp>
            <p:nvSpPr>
              <p:cNvPr id="51" name="Rounded Rectangle 3"/>
              <p:cNvSpPr/>
              <p:nvPr/>
            </p:nvSpPr>
            <p:spPr>
              <a:xfrm>
                <a:off x="755929" y="2486191"/>
                <a:ext cx="1954001" cy="569277"/>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4"/>
              <p:cNvSpPr txBox="1"/>
              <p:nvPr/>
            </p:nvSpPr>
            <p:spPr>
              <a:xfrm>
                <a:off x="904606" y="2596693"/>
                <a:ext cx="1775458"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Gewässerökologie</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7" name="Gruppieren 6"/>
            <p:cNvGrpSpPr/>
            <p:nvPr/>
          </p:nvGrpSpPr>
          <p:grpSpPr>
            <a:xfrm>
              <a:off x="2155702" y="2797413"/>
              <a:ext cx="2243160" cy="881000"/>
              <a:chOff x="2118801" y="3171463"/>
              <a:chExt cx="2870520" cy="1178762"/>
            </a:xfrm>
          </p:grpSpPr>
          <p:sp>
            <p:nvSpPr>
              <p:cNvPr id="6" name="Ellipse 5"/>
              <p:cNvSpPr/>
              <p:nvPr/>
            </p:nvSpPr>
            <p:spPr>
              <a:xfrm>
                <a:off x="2118801" y="3171463"/>
                <a:ext cx="2870520" cy="1178762"/>
              </a:xfrm>
              <a:prstGeom prst="ellipse">
                <a:avLst/>
              </a:prstGeom>
              <a:solidFill>
                <a:srgbClr val="003F66"/>
              </a:solidFill>
              <a:ln>
                <a:solidFill>
                  <a:srgbClr val="003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3" name="TextBox 28"/>
              <p:cNvSpPr txBox="1"/>
              <p:nvPr/>
            </p:nvSpPr>
            <p:spPr>
              <a:xfrm>
                <a:off x="2357018" y="3253441"/>
                <a:ext cx="2394085" cy="947139"/>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Wasserkraft-projekt?</a:t>
                </a:r>
                <a:endParaRPr sz="20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41" name="Gruppieren 40"/>
            <p:cNvGrpSpPr/>
            <p:nvPr/>
          </p:nvGrpSpPr>
          <p:grpSpPr>
            <a:xfrm>
              <a:off x="4044380" y="2302689"/>
              <a:ext cx="2058695" cy="569277"/>
              <a:chOff x="3466356" y="2121731"/>
              <a:chExt cx="2058695" cy="569277"/>
            </a:xfrm>
          </p:grpSpPr>
          <p:sp>
            <p:nvSpPr>
              <p:cNvPr id="37" name="Rounded Rectangle 3"/>
              <p:cNvSpPr/>
              <p:nvPr/>
            </p:nvSpPr>
            <p:spPr>
              <a:xfrm>
                <a:off x="3518704" y="2121731"/>
                <a:ext cx="1954001" cy="569277"/>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TextBox 4"/>
              <p:cNvSpPr txBox="1"/>
              <p:nvPr/>
            </p:nvSpPr>
            <p:spPr>
              <a:xfrm>
                <a:off x="3466356" y="2131526"/>
                <a:ext cx="2058695" cy="553998"/>
              </a:xfrm>
              <a:prstGeom prst="rect">
                <a:avLst/>
              </a:prstGeom>
              <a:noFill/>
            </p:spPr>
            <p:txBody>
              <a:bodyPr wrap="square">
                <a:spAutoFit/>
              </a:bodyPr>
              <a:lstStyle/>
              <a:p>
                <a:pPr algn="ct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Erneuerbare, CO</a:t>
                </a:r>
                <a:r>
                  <a:rPr lang="de-DE" sz="1500" baseline="-25000" dirty="0">
                    <a:solidFill>
                      <a:srgbClr val="292929"/>
                    </a:solidFill>
                    <a:latin typeface="Calibri" panose="020F0502020204030204" pitchFamily="34" charset="0"/>
                    <a:ea typeface="Calibri" panose="020F0502020204030204" pitchFamily="34" charset="0"/>
                    <a:cs typeface="Calibri" panose="020F0502020204030204" pitchFamily="34" charset="0"/>
                  </a:rPr>
                  <a:t>2</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-freie Energieerzeugung</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ieren 56"/>
            <p:cNvGrpSpPr/>
            <p:nvPr/>
          </p:nvGrpSpPr>
          <p:grpSpPr>
            <a:xfrm>
              <a:off x="13520" y="3010270"/>
              <a:ext cx="1954001" cy="569277"/>
              <a:chOff x="148088" y="4061739"/>
              <a:chExt cx="1954001" cy="569277"/>
            </a:xfrm>
          </p:grpSpPr>
          <p:sp>
            <p:nvSpPr>
              <p:cNvPr id="52" name="Rounded Rectangle 3"/>
              <p:cNvSpPr/>
              <p:nvPr/>
            </p:nvSpPr>
            <p:spPr>
              <a:xfrm>
                <a:off x="148088" y="4061739"/>
                <a:ext cx="1954001" cy="569277"/>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TextBox 4"/>
              <p:cNvSpPr txBox="1"/>
              <p:nvPr/>
            </p:nvSpPr>
            <p:spPr>
              <a:xfrm>
                <a:off x="297424" y="4184508"/>
                <a:ext cx="1688961"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Wirtschaftlichkeit</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9" name="Gruppieren 58"/>
            <p:cNvGrpSpPr/>
            <p:nvPr/>
          </p:nvGrpSpPr>
          <p:grpSpPr>
            <a:xfrm>
              <a:off x="3980012" y="3635878"/>
              <a:ext cx="2099398" cy="569277"/>
              <a:chOff x="4034333" y="4141561"/>
              <a:chExt cx="2099398" cy="569277"/>
            </a:xfrm>
          </p:grpSpPr>
          <p:sp>
            <p:nvSpPr>
              <p:cNvPr id="53" name="Rounded Rectangle 3"/>
              <p:cNvSpPr/>
              <p:nvPr/>
            </p:nvSpPr>
            <p:spPr>
              <a:xfrm>
                <a:off x="4107032" y="4141561"/>
                <a:ext cx="1954001" cy="569277"/>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xtBox 4"/>
              <p:cNvSpPr txBox="1"/>
              <p:nvPr/>
            </p:nvSpPr>
            <p:spPr>
              <a:xfrm>
                <a:off x="4034333" y="4246850"/>
                <a:ext cx="2099398" cy="323165"/>
              </a:xfrm>
              <a:prstGeom prst="rect">
                <a:avLst/>
              </a:prstGeom>
              <a:noFill/>
            </p:spPr>
            <p:txBody>
              <a:bodyPr wrap="square">
                <a:spAutoFit/>
              </a:bodyPr>
              <a:lstStyle/>
              <a:p>
                <a:pPr algn="ct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Versorgungssicherheit</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8" name="Gruppieren 57"/>
            <p:cNvGrpSpPr/>
            <p:nvPr/>
          </p:nvGrpSpPr>
          <p:grpSpPr>
            <a:xfrm>
              <a:off x="1523060" y="3786971"/>
              <a:ext cx="1958010" cy="569277"/>
              <a:chOff x="1986385" y="4756840"/>
              <a:chExt cx="1958010" cy="569277"/>
            </a:xfrm>
          </p:grpSpPr>
          <p:sp>
            <p:nvSpPr>
              <p:cNvPr id="54" name="Rounded Rectangle 3"/>
              <p:cNvSpPr/>
              <p:nvPr/>
            </p:nvSpPr>
            <p:spPr>
              <a:xfrm>
                <a:off x="1986385" y="4756840"/>
                <a:ext cx="1954001" cy="569277"/>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4"/>
              <p:cNvSpPr txBox="1"/>
              <p:nvPr/>
            </p:nvSpPr>
            <p:spPr>
              <a:xfrm>
                <a:off x="1986385" y="4764479"/>
                <a:ext cx="1958010" cy="553998"/>
              </a:xfrm>
              <a:prstGeom prst="rect">
                <a:avLst/>
              </a:prstGeom>
              <a:noFill/>
            </p:spPr>
            <p:txBody>
              <a:bodyPr wrap="square">
                <a:spAutoFit/>
              </a:bodyPr>
              <a:lstStyle/>
              <a:p>
                <a:pPr algn="ct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Standort &amp; regionale Wertschöpfung</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sp>
        <p:nvSpPr>
          <p:cNvPr id="56" name="Rounded Rectangle 3"/>
          <p:cNvSpPr/>
          <p:nvPr/>
        </p:nvSpPr>
        <p:spPr>
          <a:xfrm rot="5400000" flipV="1">
            <a:off x="4230372" y="3519616"/>
            <a:ext cx="3837031" cy="45719"/>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PlaceHolder 8"/>
          <p:cNvSpPr/>
          <p:nvPr/>
        </p:nvSpPr>
        <p:spPr>
          <a:xfrm>
            <a:off x="363267" y="4707287"/>
            <a:ext cx="5736591" cy="59075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tabLst>
                <a:tab pos="0" algn="l"/>
              </a:tabLst>
            </a:pP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Wer bringt die energie- und wirtschaftspolitische </a:t>
            </a:r>
          </a:p>
          <a:p>
            <a:pPr algn="ctr">
              <a:tabLst>
                <a:tab pos="0" algn="l"/>
              </a:tabLst>
            </a:pP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 Perspektive ins Verfahren ein?</a:t>
            </a:r>
          </a:p>
        </p:txBody>
      </p:sp>
      <p:sp>
        <p:nvSpPr>
          <p:cNvPr id="64" name="PlaceHolder 8"/>
          <p:cNvSpPr/>
          <p:nvPr/>
        </p:nvSpPr>
        <p:spPr>
          <a:xfrm>
            <a:off x="6410861" y="1723431"/>
            <a:ext cx="5736591" cy="3440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2000" b="1" dirty="0">
                <a:solidFill>
                  <a:srgbClr val="292929"/>
                </a:solidFill>
                <a:latin typeface="Calibri" panose="020F0502020204030204" pitchFamily="34" charset="0"/>
                <a:ea typeface="Calibri" panose="020F0502020204030204" pitchFamily="34" charset="0"/>
                <a:cs typeface="Calibri" panose="020F0502020204030204" pitchFamily="34" charset="0"/>
              </a:rPr>
              <a:t>IHK als wichtiger Partner in Genehmigungsverfahren </a:t>
            </a:r>
          </a:p>
        </p:txBody>
      </p:sp>
      <p:grpSp>
        <p:nvGrpSpPr>
          <p:cNvPr id="77" name="Gruppieren 76"/>
          <p:cNvGrpSpPr/>
          <p:nvPr/>
        </p:nvGrpSpPr>
        <p:grpSpPr>
          <a:xfrm>
            <a:off x="6471666" y="2210504"/>
            <a:ext cx="5457984" cy="1403714"/>
            <a:chOff x="6512306" y="2271464"/>
            <a:chExt cx="5457984" cy="1403714"/>
          </a:xfrm>
        </p:grpSpPr>
        <p:grpSp>
          <p:nvGrpSpPr>
            <p:cNvPr id="72" name="Gruppieren 71"/>
            <p:cNvGrpSpPr/>
            <p:nvPr/>
          </p:nvGrpSpPr>
          <p:grpSpPr>
            <a:xfrm>
              <a:off x="6512306" y="2291067"/>
              <a:ext cx="2593157" cy="1374114"/>
              <a:chOff x="6512306" y="2291067"/>
              <a:chExt cx="2593157" cy="1374114"/>
            </a:xfrm>
          </p:grpSpPr>
          <p:sp>
            <p:nvSpPr>
              <p:cNvPr id="65" name="Rounded Rectangle 3"/>
              <p:cNvSpPr/>
              <p:nvPr/>
            </p:nvSpPr>
            <p:spPr>
              <a:xfrm>
                <a:off x="6512306" y="2291067"/>
                <a:ext cx="2593157" cy="1374114"/>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66" name="TextBox 4"/>
              <p:cNvSpPr txBox="1"/>
              <p:nvPr/>
            </p:nvSpPr>
            <p:spPr>
              <a:xfrm>
                <a:off x="6736760" y="2308118"/>
                <a:ext cx="2232008"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Bayern</a:t>
                </a:r>
              </a:p>
            </p:txBody>
          </p:sp>
          <p:sp>
            <p:nvSpPr>
              <p:cNvPr id="61" name="Textfeld 60"/>
              <p:cNvSpPr txBox="1"/>
              <p:nvPr/>
            </p:nvSpPr>
            <p:spPr>
              <a:xfrm>
                <a:off x="6736760" y="2572574"/>
                <a:ext cx="2232008" cy="1092607"/>
              </a:xfrm>
              <a:prstGeom prst="rect">
                <a:avLst/>
              </a:prstGeom>
              <a:noFill/>
            </p:spPr>
            <p:txBody>
              <a:bodyPr wrap="square" rtlCol="0">
                <a:spAutoFit/>
              </a:bodyPr>
              <a:lstStyle/>
              <a:p>
                <a:pPr marL="182563" indent="-182563">
                  <a:spcAft>
                    <a:spcPts val="600"/>
                  </a:spcAft>
                  <a:buFont typeface="Arial" panose="020B0604020202020204" pitchFamily="34" charset="0"/>
                  <a:buChar char="•"/>
                </a:pPr>
                <a:r>
                  <a:rPr lang="de-DE" sz="1500" dirty="0">
                    <a:latin typeface="Calibri" panose="020F0502020204030204" pitchFamily="34" charset="0"/>
                    <a:ea typeface="Calibri" panose="020F0502020204030204" pitchFamily="34" charset="0"/>
                    <a:cs typeface="Calibri" panose="020F0502020204030204" pitchFamily="34" charset="0"/>
                  </a:rPr>
                  <a:t>VVWas seit 2021</a:t>
                </a:r>
              </a:p>
              <a:p>
                <a:pPr marL="182563" indent="-182563">
                  <a:spcAft>
                    <a:spcPts val="600"/>
                  </a:spcAft>
                  <a:buFont typeface="Arial" panose="020B0604020202020204" pitchFamily="34" charset="0"/>
                  <a:buChar char="•"/>
                </a:pPr>
                <a:r>
                  <a:rPr lang="de-DE" sz="1500" dirty="0">
                    <a:latin typeface="Calibri" panose="020F0502020204030204" pitchFamily="34" charset="0"/>
                    <a:ea typeface="Calibri" panose="020F0502020204030204" pitchFamily="34" charset="0"/>
                    <a:cs typeface="Calibri" panose="020F0502020204030204" pitchFamily="34" charset="0"/>
                  </a:rPr>
                  <a:t>Stellungnahme als Sachverständiger im Verfahren </a:t>
                </a:r>
              </a:p>
            </p:txBody>
          </p:sp>
        </p:grpSp>
        <p:grpSp>
          <p:nvGrpSpPr>
            <p:cNvPr id="73" name="Gruppieren 72"/>
            <p:cNvGrpSpPr/>
            <p:nvPr/>
          </p:nvGrpSpPr>
          <p:grpSpPr>
            <a:xfrm>
              <a:off x="9352772" y="2271464"/>
              <a:ext cx="2617518" cy="1403714"/>
              <a:chOff x="9352772" y="2271464"/>
              <a:chExt cx="2617518" cy="1403714"/>
            </a:xfrm>
          </p:grpSpPr>
          <p:sp>
            <p:nvSpPr>
              <p:cNvPr id="69" name="Rounded Rectangle 3"/>
              <p:cNvSpPr/>
              <p:nvPr/>
            </p:nvSpPr>
            <p:spPr>
              <a:xfrm>
                <a:off x="9352772" y="2271464"/>
                <a:ext cx="2617518" cy="1403714"/>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70" name="TextBox 4"/>
              <p:cNvSpPr txBox="1"/>
              <p:nvPr/>
            </p:nvSpPr>
            <p:spPr>
              <a:xfrm>
                <a:off x="9432792" y="2299322"/>
                <a:ext cx="2246938"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Baden-Württemberg </a:t>
                </a:r>
              </a:p>
            </p:txBody>
          </p:sp>
          <p:sp>
            <p:nvSpPr>
              <p:cNvPr id="71" name="Textfeld 70"/>
              <p:cNvSpPr txBox="1"/>
              <p:nvPr/>
            </p:nvSpPr>
            <p:spPr>
              <a:xfrm>
                <a:off x="9432792" y="2572573"/>
                <a:ext cx="2512834" cy="1092607"/>
              </a:xfrm>
              <a:prstGeom prst="rect">
                <a:avLst/>
              </a:prstGeom>
              <a:noFill/>
            </p:spPr>
            <p:txBody>
              <a:bodyPr wrap="square" rtlCol="0">
                <a:spAutoFit/>
              </a:bodyPr>
              <a:lstStyle/>
              <a:p>
                <a:pPr marL="182563" indent="-182563">
                  <a:spcAft>
                    <a:spcPts val="600"/>
                  </a:spcAft>
                  <a:buFont typeface="Arial" panose="020B0604020202020204" pitchFamily="34" charset="0"/>
                  <a:buChar char="•"/>
                </a:pPr>
                <a:r>
                  <a:rPr lang="de-DE" sz="1500" dirty="0">
                    <a:latin typeface="Calibri" panose="020F0502020204030204" pitchFamily="34" charset="0"/>
                    <a:ea typeface="Calibri" panose="020F0502020204030204" pitchFamily="34" charset="0"/>
                    <a:cs typeface="Calibri" panose="020F0502020204030204" pitchFamily="34" charset="0"/>
                  </a:rPr>
                  <a:t>seit Sommer 2026 </a:t>
                </a:r>
              </a:p>
              <a:p>
                <a:pPr marL="182563" indent="-182563">
                  <a:spcAft>
                    <a:spcPts val="600"/>
                  </a:spcAft>
                  <a:buFont typeface="Arial" panose="020B0604020202020204" pitchFamily="34" charset="0"/>
                  <a:buChar char="•"/>
                </a:pPr>
                <a:r>
                  <a:rPr lang="de-DE" sz="1500" dirty="0">
                    <a:latin typeface="Calibri" panose="020F0502020204030204" pitchFamily="34" charset="0"/>
                    <a:ea typeface="Calibri" panose="020F0502020204030204" pitchFamily="34" charset="0"/>
                    <a:cs typeface="Calibri" panose="020F0502020204030204" pitchFamily="34" charset="0"/>
                  </a:rPr>
                  <a:t>Stellungnahme als Träger öffentlicher Belange im Verfahren</a:t>
                </a:r>
              </a:p>
            </p:txBody>
          </p:sp>
        </p:grpSp>
      </p:grpSp>
      <p:sp>
        <p:nvSpPr>
          <p:cNvPr id="74" name="PlaceHolder 8"/>
          <p:cNvSpPr/>
          <p:nvPr/>
        </p:nvSpPr>
        <p:spPr>
          <a:xfrm>
            <a:off x="6471666" y="3829810"/>
            <a:ext cx="4508303" cy="39843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Zusätzliche Perspektiven im Verfahren</a:t>
            </a:r>
          </a:p>
        </p:txBody>
      </p:sp>
      <p:grpSp>
        <p:nvGrpSpPr>
          <p:cNvPr id="79" name="Gruppieren 78"/>
          <p:cNvGrpSpPr/>
          <p:nvPr/>
        </p:nvGrpSpPr>
        <p:grpSpPr>
          <a:xfrm>
            <a:off x="6471666" y="4222333"/>
            <a:ext cx="5433320" cy="1097653"/>
            <a:chOff x="6471666" y="4354413"/>
            <a:chExt cx="5433320" cy="1097653"/>
          </a:xfrm>
        </p:grpSpPr>
        <p:grpSp>
          <p:nvGrpSpPr>
            <p:cNvPr id="78" name="Gruppieren 77"/>
            <p:cNvGrpSpPr/>
            <p:nvPr/>
          </p:nvGrpSpPr>
          <p:grpSpPr>
            <a:xfrm>
              <a:off x="6471666" y="4354413"/>
              <a:ext cx="5421942" cy="323165"/>
              <a:chOff x="6529522" y="4760973"/>
              <a:chExt cx="5421942" cy="323165"/>
            </a:xfrm>
          </p:grpSpPr>
          <p:sp>
            <p:nvSpPr>
              <p:cNvPr id="75" name="Rounded Rectangle 3"/>
              <p:cNvSpPr/>
              <p:nvPr/>
            </p:nvSpPr>
            <p:spPr>
              <a:xfrm>
                <a:off x="6529522" y="4764060"/>
                <a:ext cx="5421942" cy="309918"/>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76" name="TextBox 4"/>
              <p:cNvSpPr txBox="1"/>
              <p:nvPr/>
            </p:nvSpPr>
            <p:spPr>
              <a:xfrm>
                <a:off x="6534679" y="4760973"/>
                <a:ext cx="4080722"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Energiepolitische Bedeutung</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1" name="Gruppieren 80"/>
            <p:cNvGrpSpPr/>
            <p:nvPr/>
          </p:nvGrpSpPr>
          <p:grpSpPr>
            <a:xfrm>
              <a:off x="6483044" y="4761650"/>
              <a:ext cx="5421942" cy="323165"/>
              <a:chOff x="6529522" y="4760973"/>
              <a:chExt cx="5421942" cy="323165"/>
            </a:xfrm>
          </p:grpSpPr>
          <p:sp>
            <p:nvSpPr>
              <p:cNvPr id="82" name="Rounded Rectangle 3"/>
              <p:cNvSpPr/>
              <p:nvPr/>
            </p:nvSpPr>
            <p:spPr>
              <a:xfrm>
                <a:off x="6529522" y="4764060"/>
                <a:ext cx="5421942" cy="309918"/>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3" name="TextBox 4"/>
              <p:cNvSpPr txBox="1"/>
              <p:nvPr/>
            </p:nvSpPr>
            <p:spPr>
              <a:xfrm>
                <a:off x="6534679" y="4760973"/>
                <a:ext cx="4080722"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Wirtschaft &amp; Standort</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4" name="Gruppieren 83"/>
            <p:cNvGrpSpPr/>
            <p:nvPr/>
          </p:nvGrpSpPr>
          <p:grpSpPr>
            <a:xfrm>
              <a:off x="6471666" y="5128901"/>
              <a:ext cx="5421942" cy="323165"/>
              <a:chOff x="6529522" y="4760973"/>
              <a:chExt cx="5421942" cy="323165"/>
            </a:xfrm>
          </p:grpSpPr>
          <p:sp>
            <p:nvSpPr>
              <p:cNvPr id="85" name="Rounded Rectangle 3"/>
              <p:cNvSpPr/>
              <p:nvPr/>
            </p:nvSpPr>
            <p:spPr>
              <a:xfrm>
                <a:off x="6529522" y="4764060"/>
                <a:ext cx="5421942" cy="309918"/>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6" name="TextBox 4"/>
              <p:cNvSpPr txBox="1"/>
              <p:nvPr/>
            </p:nvSpPr>
            <p:spPr>
              <a:xfrm>
                <a:off x="6534679" y="4760973"/>
                <a:ext cx="4080722"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Versorgungssicherheit </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6741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4"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8"/>
          <p:cNvSpPr/>
          <p:nvPr/>
        </p:nvSpPr>
        <p:spPr>
          <a:xfrm>
            <a:off x="351692" y="1505199"/>
            <a:ext cx="9112348" cy="110084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spcAft>
                <a:spcPts val="600"/>
              </a:spcAft>
              <a:tabLst>
                <a:tab pos="0" algn="l"/>
              </a:tabLst>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Studie der Technische Universität Braunschweig:</a:t>
            </a:r>
          </a:p>
          <a:p>
            <a:pPr>
              <a:spcAft>
                <a:spcPts val="600"/>
              </a:spcAft>
              <a:tabLst>
                <a:tab pos="0" algn="l"/>
              </a:tabLst>
            </a:pPr>
            <a:r>
              <a:rPr lang="de-DE" sz="2000" b="1" dirty="0">
                <a:solidFill>
                  <a:srgbClr val="292929"/>
                </a:solidFill>
                <a:latin typeface="Calibri" panose="020F0502020204030204" pitchFamily="34" charset="0"/>
                <a:ea typeface="Calibri" panose="020F0502020204030204" pitchFamily="34" charset="0"/>
                <a:cs typeface="Calibri" panose="020F0502020204030204" pitchFamily="34" charset="0"/>
              </a:rPr>
              <a:t>Fließgewässerwärmeerzeugung mit Wasserkraftanlagen in den 80 Großstädten </a:t>
            </a:r>
            <a:endPar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10</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1"/>
          <p:cNvSpPr txBox="1">
            <a:spLocks/>
          </p:cNvSpPr>
          <p:nvPr/>
        </p:nvSpPr>
        <p:spPr>
          <a:xfrm>
            <a:off x="351692" y="352612"/>
            <a:ext cx="10525760" cy="1019520"/>
          </a:xfrm>
          <a:prstGeom prst="rect">
            <a:avLst/>
          </a:prstGeom>
          <a:noFill/>
          <a:ln w="0">
            <a:noFill/>
          </a:ln>
        </p:spPr>
        <p:txBody>
          <a:bodyPr lIns="90000" tIns="45000" rIns="90000" bIns="4500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tabLst>
                <a:tab pos="0" algn="l"/>
              </a:tabLs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Mehrfachnutzung bestehender Standorte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a:t>
            </a:r>
          </a:p>
          <a:p>
            <a:pPr>
              <a:lnSpc>
                <a:spcPct val="120000"/>
              </a:lnSpc>
              <a:tabLst>
                <a:tab pos="0" algn="l"/>
              </a:tabLst>
            </a:pP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Aquathermie als neue Chance</a:t>
            </a:r>
          </a:p>
        </p:txBody>
      </p:sp>
      <p:sp>
        <p:nvSpPr>
          <p:cNvPr id="12" name="Rounded Rectangle 3"/>
          <p:cNvSpPr/>
          <p:nvPr/>
        </p:nvSpPr>
        <p:spPr>
          <a:xfrm>
            <a:off x="351692" y="2575560"/>
            <a:ext cx="3702150" cy="3444549"/>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4"/>
          <p:cNvSpPr txBox="1"/>
          <p:nvPr/>
        </p:nvSpPr>
        <p:spPr>
          <a:xfrm>
            <a:off x="511863" y="2762100"/>
            <a:ext cx="2871418" cy="400110"/>
          </a:xfrm>
          <a:prstGeom prst="rect">
            <a:avLst/>
          </a:prstGeom>
          <a:noFill/>
        </p:spPr>
        <p:txBody>
          <a:bodyPr wrap="square">
            <a:spAutoFit/>
          </a:bodyPr>
          <a:lstStyle/>
          <a:p>
            <a:pPr>
              <a:defRPr sz="1400" b="1">
                <a:solidFill>
                  <a:srgbClr val="005B96"/>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Ergebnisse:</a:t>
            </a:r>
            <a:endParaRPr sz="2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6"/>
          <p:cNvSpPr txBox="1"/>
          <p:nvPr/>
        </p:nvSpPr>
        <p:spPr>
          <a:xfrm>
            <a:off x="511864" y="3136506"/>
            <a:ext cx="3510628" cy="2862322"/>
          </a:xfrm>
          <a:prstGeom prst="rect">
            <a:avLst/>
          </a:prstGeom>
          <a:noFill/>
        </p:spPr>
        <p:txBody>
          <a:bodyPr wrap="square">
            <a:spAutoFit/>
          </a:bodyPr>
          <a:lstStyle/>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73 %  der Großstädte können ihren Wärmebedarf zu über 50 % mit Aquathermie erschließen </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400.000 km Fließgewässernetz: Flächendeckend, dezentral &amp; ganzjährlich Verfügbar </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Wassertemperaturentwicklung der Fließgewässer in Deutschland seit 1950: +3 bis 4 °C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Abnahme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Sauerstoffgehalt</a:t>
            </a:r>
          </a:p>
          <a:p>
            <a:pPr marL="171450"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2/3 des Abflusses im Winterhalbjahr; 1/3 im Sommerhalbjahr</a:t>
            </a:r>
          </a:p>
        </p:txBody>
      </p:sp>
      <p:sp>
        <p:nvSpPr>
          <p:cNvPr id="16" name="Rounded Rectangle 3"/>
          <p:cNvSpPr/>
          <p:nvPr/>
        </p:nvSpPr>
        <p:spPr>
          <a:xfrm>
            <a:off x="4198771" y="2555897"/>
            <a:ext cx="3558389" cy="3444549"/>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xtBox 4"/>
          <p:cNvSpPr txBox="1"/>
          <p:nvPr/>
        </p:nvSpPr>
        <p:spPr>
          <a:xfrm>
            <a:off x="4435142" y="2742437"/>
            <a:ext cx="3398218" cy="400110"/>
          </a:xfrm>
          <a:prstGeom prst="rect">
            <a:avLst/>
          </a:prstGeom>
          <a:noFill/>
        </p:spPr>
        <p:txBody>
          <a:bodyPr wrap="square">
            <a:spAutoFit/>
          </a:bodyPr>
          <a:lstStyle/>
          <a:p>
            <a:pPr>
              <a:defRPr sz="1400" b="1">
                <a:solidFill>
                  <a:srgbClr val="005B96"/>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Wasser – Wärme – Kraftwerk</a:t>
            </a:r>
            <a:endParaRPr sz="2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TextBox 6"/>
          <p:cNvSpPr txBox="1"/>
          <p:nvPr/>
        </p:nvSpPr>
        <p:spPr>
          <a:xfrm>
            <a:off x="4495951" y="3136506"/>
            <a:ext cx="3276600" cy="1938992"/>
          </a:xfrm>
          <a:prstGeom prst="rect">
            <a:avLst/>
          </a:prstGeom>
          <a:noFill/>
        </p:spPr>
        <p:txBody>
          <a:bodyPr wrap="square">
            <a:spAutoFit/>
          </a:bodyPr>
          <a:lstStyle/>
          <a:p>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Ein Abfluss </a:t>
            </a: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von 10 l/s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liefert bei einer Temperaturabsenkung </a:t>
            </a: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von 2 bis 3 K </a:t>
            </a:r>
          </a:p>
          <a:p>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100 bis 150 kW Wärmeleistung </a:t>
            </a:r>
          </a:p>
          <a:p>
            <a:endPar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à"/>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Jede kleine Wasserkraftanlagen</a:t>
            </a:r>
          </a:p>
          <a:p>
            <a:pPr marL="342900" indent="-342900">
              <a:tabLst>
                <a:tab pos="358775" algn="l"/>
              </a:tabLst>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	mit 4 bis 10 kW elektrische Leistung kann somit 1 bis 10 MW thermische Leistung liefern</a:t>
            </a:r>
          </a:p>
        </p:txBody>
      </p:sp>
      <p:sp>
        <p:nvSpPr>
          <p:cNvPr id="19" name="Rounded Rectangle 3"/>
          <p:cNvSpPr/>
          <p:nvPr/>
        </p:nvSpPr>
        <p:spPr>
          <a:xfrm>
            <a:off x="7900920" y="2575560"/>
            <a:ext cx="4092959" cy="3444549"/>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4"/>
          <p:cNvSpPr txBox="1"/>
          <p:nvPr/>
        </p:nvSpPr>
        <p:spPr>
          <a:xfrm>
            <a:off x="8229902" y="2762100"/>
            <a:ext cx="3541978" cy="400110"/>
          </a:xfrm>
          <a:prstGeom prst="rect">
            <a:avLst/>
          </a:prstGeom>
          <a:noFill/>
        </p:spPr>
        <p:txBody>
          <a:bodyPr wrap="square">
            <a:spAutoFit/>
          </a:bodyPr>
          <a:lstStyle/>
          <a:p>
            <a:pPr>
              <a:defRPr sz="1400" b="1">
                <a:solidFill>
                  <a:srgbClr val="005B96"/>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Der Wasserkraftstandort:</a:t>
            </a:r>
            <a:endParaRPr sz="2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6"/>
          <p:cNvSpPr txBox="1"/>
          <p:nvPr/>
        </p:nvSpPr>
        <p:spPr>
          <a:xfrm>
            <a:off x="8132162" y="3136506"/>
            <a:ext cx="3815997" cy="2785378"/>
          </a:xfrm>
          <a:prstGeom prst="rect">
            <a:avLst/>
          </a:prstGeom>
          <a:noFill/>
        </p:spPr>
        <p:txBody>
          <a:bodyPr wrap="square">
            <a:spAutoFit/>
          </a:bodyPr>
          <a:lstStyle/>
          <a:p>
            <a:pPr marL="171450" lvl="1"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Wasserrechte für Entnahme sind vorhanden</a:t>
            </a:r>
          </a:p>
          <a:p>
            <a:pPr marL="171450" lvl="1" indent="-171450">
              <a:spcAft>
                <a:spcPts val="600"/>
              </a:spcAft>
              <a:buFont typeface="Arial" panose="020B0604020202020204" pitchFamily="34" charset="0"/>
              <a:buChar cha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Notwendige Vorrichtung wie z.B. Rechenanlagen, Fischaufstieg vorhanden</a:t>
            </a:r>
          </a:p>
          <a:p>
            <a:pPr marL="171450" lvl="1" indent="-171450">
              <a:spcAft>
                <a:spcPts val="600"/>
              </a:spcAft>
              <a:buFont typeface="Arial" panose="020B0604020202020204" pitchFamily="34" charset="0"/>
              <a:buChar char="•"/>
              <a:defRPr sz="1100">
                <a:solidFill>
                  <a:srgbClr val="696969"/>
                </a:solidFill>
                <a:latin typeface="Aptos"/>
              </a:defRPr>
            </a:pPr>
            <a:r>
              <a:rPr lang="de-AT" sz="1500" dirty="0">
                <a:solidFill>
                  <a:srgbClr val="292929"/>
                </a:solidFill>
                <a:latin typeface="Calibri" panose="020F0502020204030204" pitchFamily="34" charset="0"/>
                <a:ea typeface="Calibri" panose="020F0502020204030204" pitchFamily="34" charset="0"/>
                <a:cs typeface="Calibri" panose="020F0502020204030204" pitchFamily="34" charset="0"/>
              </a:rPr>
              <a:t>Meist gute Platzverhältnisse für Großwärmepumpen</a:t>
            </a:r>
          </a:p>
          <a:p>
            <a:pPr marL="171450" lvl="1" indent="-171450">
              <a:spcAft>
                <a:spcPts val="600"/>
              </a:spcAft>
              <a:buFont typeface="Arial" panose="020B0604020202020204" pitchFamily="34" charset="0"/>
              <a:buChar char="•"/>
              <a:defRPr sz="1100">
                <a:solidFill>
                  <a:srgbClr val="696969"/>
                </a:solidFill>
                <a:latin typeface="Aptos"/>
              </a:defRPr>
            </a:pPr>
            <a:r>
              <a:rPr lang="de-AT" sz="1500" dirty="0">
                <a:solidFill>
                  <a:srgbClr val="292929"/>
                </a:solidFill>
                <a:latin typeface="Calibri" panose="020F0502020204030204" pitchFamily="34" charset="0"/>
                <a:ea typeface="Calibri" panose="020F0502020204030204" pitchFamily="34" charset="0"/>
                <a:cs typeface="Calibri" panose="020F0502020204030204" pitchFamily="34" charset="0"/>
              </a:rPr>
              <a:t>Gute Infrastruktur vorhanden</a:t>
            </a:r>
          </a:p>
          <a:p>
            <a:pPr marL="171450" lvl="1" indent="-171450">
              <a:spcAft>
                <a:spcPts val="600"/>
              </a:spcAft>
              <a:buFont typeface="Arial" panose="020B0604020202020204" pitchFamily="34" charset="0"/>
              <a:buChar char="•"/>
              <a:defRPr sz="1100">
                <a:solidFill>
                  <a:srgbClr val="696969"/>
                </a:solidFill>
                <a:latin typeface="Aptos"/>
              </a:defRPr>
            </a:pPr>
            <a:r>
              <a:rPr lang="de-AT" sz="1500" dirty="0">
                <a:solidFill>
                  <a:srgbClr val="292929"/>
                </a:solidFill>
                <a:latin typeface="Calibri" panose="020F0502020204030204" pitchFamily="34" charset="0"/>
                <a:ea typeface="Calibri" panose="020F0502020204030204" pitchFamily="34" charset="0"/>
                <a:cs typeface="Calibri" panose="020F0502020204030204" pitchFamily="34" charset="0"/>
              </a:rPr>
              <a:t>Energiebereitstellung direkt aus dem Wasserkraftwerk möglich</a:t>
            </a:r>
          </a:p>
          <a:p>
            <a:pPr marL="171450" lvl="1" indent="-171450">
              <a:spcAft>
                <a:spcPts val="600"/>
              </a:spcAft>
              <a:buFont typeface="Arial" panose="020B0604020202020204" pitchFamily="34" charset="0"/>
              <a:buChar char="•"/>
              <a:defRPr sz="1100">
                <a:solidFill>
                  <a:srgbClr val="696969"/>
                </a:solidFill>
                <a:latin typeface="Aptos"/>
              </a:defRPr>
            </a:pPr>
            <a:r>
              <a:rPr lang="de-AT" sz="1500" dirty="0">
                <a:solidFill>
                  <a:srgbClr val="292929"/>
                </a:solidFill>
                <a:latin typeface="Calibri" panose="020F0502020204030204" pitchFamily="34" charset="0"/>
                <a:ea typeface="Calibri" panose="020F0502020204030204" pitchFamily="34" charset="0"/>
                <a:cs typeface="Calibri" panose="020F0502020204030204" pitchFamily="34" charset="0"/>
              </a:rPr>
              <a:t>Wärmenutzung direkt vor Ort oft notwendig/ möglich</a:t>
            </a:r>
          </a:p>
        </p:txBody>
      </p:sp>
    </p:spTree>
    <p:extLst>
      <p:ext uri="{BB962C8B-B14F-4D97-AF65-F5344CB8AC3E}">
        <p14:creationId xmlns:p14="http://schemas.microsoft.com/office/powerpoint/2010/main" val="61160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fik 24">
            <a:extLst>
              <a:ext uri="{FF2B5EF4-FFF2-40B4-BE49-F238E27FC236}">
                <a16:creationId xmlns:a16="http://schemas.microsoft.com/office/drawing/2014/main" id="{52E3677E-0B48-F595-A625-074AA7B724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6953" b="16672"/>
          <a:stretch/>
        </p:blipFill>
        <p:spPr>
          <a:xfrm>
            <a:off x="351691" y="4525517"/>
            <a:ext cx="3742681" cy="1535106"/>
          </a:xfrm>
          <a:prstGeom prst="rect">
            <a:avLst/>
          </a:prstGeom>
        </p:spPr>
      </p:pic>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11</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1"/>
          <p:cNvSpPr txBox="1">
            <a:spLocks/>
          </p:cNvSpPr>
          <p:nvPr/>
        </p:nvSpPr>
        <p:spPr>
          <a:xfrm>
            <a:off x="351692" y="352612"/>
            <a:ext cx="10525760" cy="1019520"/>
          </a:xfrm>
          <a:prstGeom prst="rect">
            <a:avLst/>
          </a:prstGeom>
          <a:noFill/>
          <a:ln w="0">
            <a:noFill/>
          </a:ln>
        </p:spPr>
        <p:txBody>
          <a:bodyPr lIns="90000" tIns="45000" rIns="90000" bIns="4500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tabLst>
                <a:tab pos="0" algn="l"/>
              </a:tabLs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Mehrfachnutzung bestehender Standorte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a:t>
            </a:r>
          </a:p>
          <a:p>
            <a:pPr>
              <a:lnSpc>
                <a:spcPct val="120000"/>
              </a:lnSpc>
              <a:tabLst>
                <a:tab pos="0" algn="l"/>
              </a:tabLst>
            </a:pP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Aquathermie als neue Chance</a:t>
            </a:r>
          </a:p>
        </p:txBody>
      </p:sp>
      <p:sp>
        <p:nvSpPr>
          <p:cNvPr id="12" name="Rounded Rectangle 3"/>
          <p:cNvSpPr/>
          <p:nvPr/>
        </p:nvSpPr>
        <p:spPr>
          <a:xfrm>
            <a:off x="4470476" y="1794402"/>
            <a:ext cx="7167172" cy="494042"/>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4" name="Gruppieren 13"/>
          <p:cNvGrpSpPr/>
          <p:nvPr/>
        </p:nvGrpSpPr>
        <p:grpSpPr>
          <a:xfrm>
            <a:off x="4780559" y="1872834"/>
            <a:ext cx="8304720" cy="332380"/>
            <a:chOff x="4780559" y="1872834"/>
            <a:chExt cx="8304720" cy="332380"/>
          </a:xfrm>
        </p:grpSpPr>
        <p:sp>
          <p:nvSpPr>
            <p:cNvPr id="13" name="TextBox 4"/>
            <p:cNvSpPr txBox="1"/>
            <p:nvPr/>
          </p:nvSpPr>
          <p:spPr>
            <a:xfrm>
              <a:off x="4780559" y="1882049"/>
              <a:ext cx="5558918" cy="323165"/>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Wärmequelle:</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6"/>
            <p:cNvSpPr txBox="1"/>
            <p:nvPr/>
          </p:nvSpPr>
          <p:spPr>
            <a:xfrm>
              <a:off x="6346209" y="1872834"/>
              <a:ext cx="6739070" cy="323165"/>
            </a:xfrm>
            <a:prstGeom prst="rect">
              <a:avLst/>
            </a:prstGeom>
            <a:noFill/>
          </p:spPr>
          <p:txBody>
            <a:bodyPr wrap="square">
              <a:spAutoFit/>
            </a:bodyPr>
            <a:lstStyle/>
            <a:p>
              <a:pPr>
                <a:spcAft>
                  <a:spcPts val="600"/>
                </a:spcAft>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Donau – 2 Wärmetauscherblöcke im Turbineneinlauf</a:t>
              </a:r>
            </a:p>
          </p:txBody>
        </p:sp>
      </p:grpSp>
      <p:pic>
        <p:nvPicPr>
          <p:cNvPr id="22" name="Grafik 17">
            <a:extLst>
              <a:ext uri="{FF2B5EF4-FFF2-40B4-BE49-F238E27FC236}">
                <a16:creationId xmlns:a16="http://schemas.microsoft.com/office/drawing/2014/main" id="{B61A6C1B-9649-99BF-A9B8-69B18D7DD52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4467"/>
          <a:stretch/>
        </p:blipFill>
        <p:spPr bwMode="auto">
          <a:xfrm>
            <a:off x="351691" y="1794402"/>
            <a:ext cx="3739035" cy="2381358"/>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23" name="Untertitel 2">
            <a:extLst>
              <a:ext uri="{FF2B5EF4-FFF2-40B4-BE49-F238E27FC236}">
                <a16:creationId xmlns:a16="http://schemas.microsoft.com/office/drawing/2014/main" id="{F0D2D85B-A90B-7D21-90AC-F77205566F6D}"/>
              </a:ext>
            </a:extLst>
          </p:cNvPr>
          <p:cNvSpPr txBox="1">
            <a:spLocks/>
          </p:cNvSpPr>
          <p:nvPr/>
        </p:nvSpPr>
        <p:spPr>
          <a:xfrm>
            <a:off x="351691" y="4175759"/>
            <a:ext cx="3739035" cy="364997"/>
          </a:xfrm>
          <a:prstGeom prst="rect">
            <a:avLst/>
          </a:prstGeom>
          <a:solidFill>
            <a:schemeClr val="bg1">
              <a:lumMod val="85000"/>
            </a:schemeClr>
          </a:solidFill>
          <a:ln>
            <a:solidFill>
              <a:schemeClr val="bg1">
                <a:lumMod val="85000"/>
              </a:schemeClr>
            </a:solidFill>
          </a:ln>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03F66"/>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03F66"/>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03F66"/>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03F66"/>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800"/>
              </a:spcBef>
              <a:buNone/>
            </a:pPr>
            <a:r>
              <a:rPr lang="de-DE" sz="1460" dirty="0"/>
              <a:t>WKA Rechtenstein – Bild Firma Reitter</a:t>
            </a:r>
          </a:p>
          <a:p>
            <a:pPr marL="0" indent="0" algn="ctr">
              <a:lnSpc>
                <a:spcPct val="100000"/>
              </a:lnSpc>
              <a:spcBef>
                <a:spcPts val="1800"/>
              </a:spcBef>
              <a:buNone/>
            </a:pPr>
            <a:endParaRPr lang="de-DE" sz="1800" dirty="0"/>
          </a:p>
        </p:txBody>
      </p:sp>
      <p:pic>
        <p:nvPicPr>
          <p:cNvPr id="24" name="Grafik 23">
            <a:extLst>
              <a:ext uri="{FF2B5EF4-FFF2-40B4-BE49-F238E27FC236}">
                <a16:creationId xmlns:a16="http://schemas.microsoft.com/office/drawing/2014/main" id="{90FFF2CA-83F7-0D20-54AE-0AC2E3491444}"/>
              </a:ext>
            </a:extLst>
          </p:cNvPr>
          <p:cNvPicPr>
            <a:picLocks noChangeAspect="1"/>
          </p:cNvPicPr>
          <p:nvPr/>
        </p:nvPicPr>
        <p:blipFill>
          <a:blip r:embed="rId5"/>
          <a:stretch>
            <a:fillRect/>
          </a:stretch>
        </p:blipFill>
        <p:spPr>
          <a:xfrm>
            <a:off x="1996440" y="4537180"/>
            <a:ext cx="2101981" cy="1537400"/>
          </a:xfrm>
          <a:prstGeom prst="rect">
            <a:avLst/>
          </a:prstGeom>
        </p:spPr>
      </p:pic>
      <p:cxnSp>
        <p:nvCxnSpPr>
          <p:cNvPr id="26" name="Gerade Verbindung mit Pfeil 25">
            <a:extLst>
              <a:ext uri="{FF2B5EF4-FFF2-40B4-BE49-F238E27FC236}">
                <a16:creationId xmlns:a16="http://schemas.microsoft.com/office/drawing/2014/main" id="{8CA7AE88-CABD-EA7B-D579-88296879DEFB}"/>
              </a:ext>
            </a:extLst>
          </p:cNvPr>
          <p:cNvCxnSpPr>
            <a:cxnSpLocks/>
          </p:cNvCxnSpPr>
          <p:nvPr/>
        </p:nvCxnSpPr>
        <p:spPr>
          <a:xfrm flipH="1">
            <a:off x="1584145" y="5264782"/>
            <a:ext cx="793808" cy="23938"/>
          </a:xfrm>
          <a:prstGeom prst="straightConnector1">
            <a:avLst/>
          </a:prstGeom>
          <a:ln w="92075">
            <a:solidFill>
              <a:schemeClr val="bg1">
                <a:lumMod val="75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28" name="PlaceHolder 8"/>
          <p:cNvSpPr/>
          <p:nvPr/>
        </p:nvSpPr>
        <p:spPr>
          <a:xfrm>
            <a:off x="4780559" y="2442362"/>
            <a:ext cx="4508303" cy="39843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tabLst>
                <a:tab pos="0" algn="l"/>
              </a:tabLst>
            </a:pP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Betriebserfahrung</a:t>
            </a:r>
          </a:p>
        </p:txBody>
      </p:sp>
      <p:sp>
        <p:nvSpPr>
          <p:cNvPr id="32" name="Rounded Rectangle 3"/>
          <p:cNvSpPr/>
          <p:nvPr/>
        </p:nvSpPr>
        <p:spPr>
          <a:xfrm>
            <a:off x="4422495" y="2822409"/>
            <a:ext cx="7167172" cy="1570971"/>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TextBox 4"/>
          <p:cNvSpPr txBox="1"/>
          <p:nvPr/>
        </p:nvSpPr>
        <p:spPr>
          <a:xfrm>
            <a:off x="4734352" y="2882688"/>
            <a:ext cx="1611857" cy="1477328"/>
          </a:xfrm>
          <a:prstGeom prst="rect">
            <a:avLst/>
          </a:prstGeom>
          <a:noFill/>
        </p:spPr>
        <p:txBody>
          <a:bodyPr wrap="square">
            <a:spAutoFit/>
          </a:bodyPr>
          <a:lstStyle/>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2017</a:t>
            </a:r>
          </a:p>
          <a:p>
            <a:pPr>
              <a:defRPr sz="1400" b="1">
                <a:solidFill>
                  <a:srgbClr val="005B96"/>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9,5 Jahre</a:t>
            </a:r>
          </a:p>
          <a:p>
            <a:pPr>
              <a:defRPr sz="1400" b="1">
                <a:solidFill>
                  <a:srgbClr val="005B96"/>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346 MWh</a:t>
            </a:r>
          </a:p>
          <a:p>
            <a:pPr>
              <a:defRPr sz="1400" b="1">
                <a:solidFill>
                  <a:srgbClr val="005B96"/>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400" b="1">
                <a:solidFill>
                  <a:srgbClr val="005B96"/>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137 MWh</a:t>
            </a: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TextBox 6"/>
          <p:cNvSpPr txBox="1"/>
          <p:nvPr/>
        </p:nvSpPr>
        <p:spPr>
          <a:xfrm>
            <a:off x="6346209" y="2877853"/>
            <a:ext cx="5173420" cy="1477328"/>
          </a:xfrm>
          <a:prstGeom prst="rect">
            <a:avLst/>
          </a:prstGeom>
          <a:noFill/>
        </p:spPr>
        <p:txBody>
          <a:bodyPr wrap="square">
            <a:spAutoFit/>
          </a:bodyPr>
          <a:lstStyle/>
          <a:p>
            <a:pP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Wasserrechtliche Erlaubnis </a:t>
            </a:r>
          </a:p>
          <a:p>
            <a:pPr>
              <a:defRPr sz="1100">
                <a:solidFill>
                  <a:srgbClr val="696969"/>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Erzeugungsdaten</a:t>
            </a:r>
          </a:p>
          <a:p>
            <a:pPr>
              <a:defRPr sz="1100">
                <a:solidFill>
                  <a:srgbClr val="696969"/>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Heizenergie</a:t>
            </a:r>
          </a:p>
          <a:p>
            <a:pPr>
              <a:defRPr sz="1100">
                <a:solidFill>
                  <a:srgbClr val="696969"/>
                </a:solidFill>
                <a:latin typeface="Aptos"/>
              </a:defRPr>
            </a:pPr>
            <a:endPar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Stromverbrauch</a:t>
            </a:r>
          </a:p>
        </p:txBody>
      </p:sp>
      <p:sp>
        <p:nvSpPr>
          <p:cNvPr id="37" name="Rounded Rectangle 3"/>
          <p:cNvSpPr/>
          <p:nvPr/>
        </p:nvSpPr>
        <p:spPr>
          <a:xfrm>
            <a:off x="4424269" y="4485826"/>
            <a:ext cx="7167172" cy="608952"/>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extBox 6"/>
          <p:cNvSpPr txBox="1"/>
          <p:nvPr/>
        </p:nvSpPr>
        <p:spPr>
          <a:xfrm>
            <a:off x="4734352" y="4639744"/>
            <a:ext cx="6739070" cy="323165"/>
          </a:xfrm>
          <a:prstGeom prst="rect">
            <a:avLst/>
          </a:prstGeom>
          <a:noFill/>
        </p:spPr>
        <p:txBody>
          <a:bodyPr wrap="square">
            <a:spAutoFit/>
          </a:bodyPr>
          <a:lstStyle/>
          <a:p>
            <a:pPr>
              <a:spcAft>
                <a:spcPts val="600"/>
              </a:spcAft>
              <a:defRPr sz="1100">
                <a:solidFill>
                  <a:srgbClr val="696969"/>
                </a:solidFill>
                <a:latin typeface="Aptos"/>
              </a:defRPr>
            </a:pP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FRÜHER    ca. 4.800 l Heizöl/a   </a:t>
            </a: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de-DE" sz="1500" b="1" dirty="0">
                <a:solidFill>
                  <a:srgbClr val="292929"/>
                </a:solidFill>
                <a:latin typeface="Calibri" panose="020F0502020204030204" pitchFamily="34" charset="0"/>
                <a:ea typeface="Calibri" panose="020F0502020204030204" pitchFamily="34" charset="0"/>
                <a:cs typeface="Calibri" panose="020F0502020204030204" pitchFamily="34" charset="0"/>
              </a:rPr>
              <a:t>   HEUTE:   ca. 15.000 kWh Strom/a</a:t>
            </a:r>
          </a:p>
        </p:txBody>
      </p:sp>
      <p:sp>
        <p:nvSpPr>
          <p:cNvPr id="41" name="Rounded Rectangle 27"/>
          <p:cNvSpPr/>
          <p:nvPr/>
        </p:nvSpPr>
        <p:spPr>
          <a:xfrm>
            <a:off x="4422494" y="5264782"/>
            <a:ext cx="7180295" cy="729398"/>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2" name="TextBox 28"/>
          <p:cNvSpPr txBox="1"/>
          <p:nvPr/>
        </p:nvSpPr>
        <p:spPr>
          <a:xfrm>
            <a:off x="4429532" y="5296492"/>
            <a:ext cx="7166121" cy="707886"/>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Praxis zeigt: bestehende Wasserkraftstandorte lassen sich energetisch doppelt nutzen</a:t>
            </a:r>
            <a:endParaRP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077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rotWithShape="1">
          <a:blip r:embed="rId3" cstate="print">
            <a:extLst>
              <a:ext uri="{28A0092B-C50C-407E-A947-70E740481C1C}">
                <a14:useLocalDpi xmlns:a14="http://schemas.microsoft.com/office/drawing/2010/main" val="0"/>
              </a:ext>
            </a:extLst>
          </a:blip>
          <a:srcRect r="8242"/>
          <a:stretch/>
        </p:blipFill>
        <p:spPr>
          <a:xfrm>
            <a:off x="4623278" y="2613617"/>
            <a:ext cx="2910286" cy="2114451"/>
          </a:xfrm>
          <a:prstGeom prst="rect">
            <a:avLst/>
          </a:prstGeom>
        </p:spPr>
      </p:pic>
      <p:sp>
        <p:nvSpPr>
          <p:cNvPr id="5" name="PlaceHolder 4"/>
          <p:cNvSpPr>
            <a:spLocks noGrp="1"/>
          </p:cNvSpPr>
          <p:nvPr>
            <p:ph type="sldNum" idx="5"/>
          </p:nvPr>
        </p:nvSpPr>
        <p:spPr/>
        <p:txBody>
          <a:bodyPr/>
          <a:lstStyle/>
          <a:p>
            <a:fld id="{07AFED50-2772-4D8C-AE43-5429FB797C18}" type="slidenum">
              <a:rPr>
                <a:latin typeface="Calibri" panose="020F0502020204030204" pitchFamily="34" charset="0"/>
                <a:ea typeface="Calibri" panose="020F0502020204030204" pitchFamily="34" charset="0"/>
                <a:cs typeface="Calibri" panose="020F0502020204030204" pitchFamily="34" charset="0"/>
              </a:rPr>
              <a:t>12</a:t>
            </a:fld>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9" name="PlaceHolder 2"/>
          <p:cNvSpPr txBox="1">
            <a:spLocks/>
          </p:cNvSpPr>
          <p:nvPr/>
        </p:nvSpPr>
        <p:spPr>
          <a:xfrm>
            <a:off x="351692" y="6199706"/>
            <a:ext cx="2741040" cy="362880"/>
          </a:xfrm>
          <a:prstGeom prst="rect">
            <a:avLst/>
          </a:prstGeom>
          <a:noFill/>
          <a:ln w="0">
            <a:noFill/>
          </a:ln>
        </p:spPr>
        <p:txBody>
          <a:bodyPr lIns="90000" tIns="45000" rIns="90000" bIns="45000" anchor="ctr">
            <a:noAutofit/>
          </a:bodyPr>
          <a:lstStyle>
            <a:defPPr>
              <a:defRPr lang="de-DE"/>
            </a:defPPr>
            <a:lvl1pPr marL="0" indent="0" algn="l" defTabSz="914400" rtl="0" eaLnBrk="1" latinLnBrk="0" hangingPunct="1">
              <a:lnSpc>
                <a:spcPct val="100000"/>
              </a:lnSpc>
              <a:buNone/>
              <a:tabLst>
                <a:tab pos="0" algn="l"/>
              </a:tabLst>
              <a:defRPr lang="de-DE" sz="1050" b="0" strike="noStrike" kern="1200" spc="-1">
                <a:solidFill>
                  <a:srgbClr val="000000"/>
                </a:solidFill>
                <a:latin typeface="Goudy Old Style"/>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dirty="0">
                <a:solidFill>
                  <a:srgbClr val="292929"/>
                </a:solidFill>
                <a:latin typeface="Calibri" panose="020F0502020204030204" pitchFamily="34" charset="0"/>
                <a:ea typeface="Calibri" panose="020F0502020204030204" pitchFamily="34" charset="0"/>
                <a:cs typeface="Calibri" panose="020F0502020204030204" pitchFamily="34" charset="0"/>
              </a:rPr>
              <a:t>15/10/2026</a:t>
            </a:r>
          </a:p>
        </p:txBody>
      </p:sp>
      <p:sp>
        <p:nvSpPr>
          <p:cNvPr id="10" name="PlaceHolder 3"/>
          <p:cNvSpPr>
            <a:spLocks noGrp="1"/>
          </p:cNvSpPr>
          <p:nvPr>
            <p:ph type="ftr" idx="4294967295"/>
          </p:nvPr>
        </p:nvSpPr>
        <p:spPr>
          <a:xfrm>
            <a:off x="8656988" y="6209866"/>
            <a:ext cx="2535975" cy="36288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050" b="0" strike="noStrike" spc="-1">
                <a:solidFill>
                  <a:srgbClr val="000000"/>
                </a:solidFill>
                <a:latin typeface="Goudy Old Style"/>
              </a:defRPr>
            </a:lvl1pPr>
          </a:lstStyle>
          <a:p>
            <a:pPr indent="0" algn="r">
              <a:lnSpc>
                <a:spcPct val="100000"/>
              </a:lnSpc>
              <a:buNone/>
              <a:tabLst>
                <a:tab pos="0" algn="l"/>
              </a:tabLst>
            </a:pPr>
            <a:r>
              <a:rPr lang="en-US"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rPr>
              <a:t>Jahrestagung Kleinwasserkraft Österreich</a:t>
            </a:r>
            <a:endParaRPr lang="de-DE" sz="1000" b="0" strike="noStrike" spc="-1"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8" name="PlaceHolder 1"/>
          <p:cNvSpPr txBox="1">
            <a:spLocks/>
          </p:cNvSpPr>
          <p:nvPr/>
        </p:nvSpPr>
        <p:spPr>
          <a:xfrm>
            <a:off x="351692" y="352612"/>
            <a:ext cx="10525760" cy="1019520"/>
          </a:xfrm>
          <a:prstGeom prst="rect">
            <a:avLst/>
          </a:prstGeom>
          <a:noFill/>
          <a:ln w="0">
            <a:noFill/>
          </a:ln>
        </p:spPr>
        <p:txBody>
          <a:bodyPr lIns="90000" tIns="45000" rIns="90000" bIns="4500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tabLst>
                <a:tab pos="0" algn="l"/>
              </a:tabLst>
            </a:pP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Deutschland </a:t>
            </a: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&lt;--&gt;</a:t>
            </a:r>
            <a:r>
              <a:rPr lang="de-DE" sz="3000" b="1" dirty="0">
                <a:solidFill>
                  <a:srgbClr val="003F66"/>
                </a:solidFill>
                <a:latin typeface="Calibri" panose="020F0502020204030204" pitchFamily="34" charset="0"/>
                <a:ea typeface="Calibri" panose="020F0502020204030204" pitchFamily="34" charset="0"/>
                <a:cs typeface="Calibri" panose="020F0502020204030204" pitchFamily="34" charset="0"/>
              </a:rPr>
              <a:t> Österreich </a:t>
            </a: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 </a:t>
            </a:r>
          </a:p>
          <a:p>
            <a:pPr>
              <a:lnSpc>
                <a:spcPct val="120000"/>
              </a:lnSpc>
              <a:tabLst>
                <a:tab pos="0" algn="l"/>
              </a:tabLst>
            </a:pPr>
            <a:r>
              <a:rPr lang="de-DE" sz="3000" dirty="0">
                <a:solidFill>
                  <a:srgbClr val="003F66"/>
                </a:solidFill>
                <a:latin typeface="Calibri" panose="020F0502020204030204" pitchFamily="34" charset="0"/>
                <a:ea typeface="Calibri" panose="020F0502020204030204" pitchFamily="34" charset="0"/>
                <a:cs typeface="Calibri" panose="020F0502020204030204" pitchFamily="34" charset="0"/>
              </a:rPr>
              <a:t>Was können wir voneinander lernen?</a:t>
            </a:r>
          </a:p>
        </p:txBody>
      </p:sp>
      <p:grpSp>
        <p:nvGrpSpPr>
          <p:cNvPr id="11" name="Gruppieren 10"/>
          <p:cNvGrpSpPr/>
          <p:nvPr/>
        </p:nvGrpSpPr>
        <p:grpSpPr>
          <a:xfrm>
            <a:off x="554618" y="5483044"/>
            <a:ext cx="11108185" cy="526136"/>
            <a:chOff x="554618" y="5510340"/>
            <a:chExt cx="11108185" cy="526136"/>
          </a:xfrm>
        </p:grpSpPr>
        <p:sp>
          <p:nvSpPr>
            <p:cNvPr id="41" name="Rounded Rectangle 27"/>
            <p:cNvSpPr/>
            <p:nvPr/>
          </p:nvSpPr>
          <p:spPr>
            <a:xfrm>
              <a:off x="554618" y="5510340"/>
              <a:ext cx="11108185" cy="526136"/>
            </a:xfrm>
            <a:prstGeom prst="roundRect">
              <a:avLst/>
            </a:prstGeom>
            <a:solidFill>
              <a:srgbClr val="003F66"/>
            </a:solidFill>
            <a:ln>
              <a:solidFill>
                <a:srgbClr val="005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2" name="TextBox 28"/>
            <p:cNvSpPr txBox="1"/>
            <p:nvPr/>
          </p:nvSpPr>
          <p:spPr>
            <a:xfrm>
              <a:off x="696063" y="5556237"/>
              <a:ext cx="10941585" cy="400110"/>
            </a:xfrm>
            <a:prstGeom prst="rect">
              <a:avLst/>
            </a:prstGeom>
            <a:noFill/>
          </p:spPr>
          <p:txBody>
            <a:bodyPr wrap="square" anchor="ctr" anchorCtr="0">
              <a:spAutoFit/>
            </a:bodyPr>
            <a:lstStyle/>
            <a:p>
              <a:pPr algn="ctr">
                <a:defRPr sz="1600" b="1">
                  <a:solidFill>
                    <a:srgbClr val="FFFFFF"/>
                  </a:solidFill>
                  <a:latin typeface="Aptos"/>
                </a:defRPr>
              </a:pPr>
              <a:r>
                <a:rPr lang="de-DE" sz="2000" dirty="0">
                  <a:latin typeface="Calibri" panose="020F0502020204030204" pitchFamily="34" charset="0"/>
                  <a:ea typeface="Calibri" panose="020F0502020204030204" pitchFamily="34" charset="0"/>
                  <a:cs typeface="Calibri" panose="020F0502020204030204" pitchFamily="34" charset="0"/>
                </a:rPr>
                <a:t>Wissen teilen. Erfahrungen nutzen. Gemeinsam die Kleinwasserkraft stärken.</a:t>
              </a:r>
              <a:endParaRPr sz="2000" dirty="0">
                <a:latin typeface="Calibri" panose="020F0502020204030204" pitchFamily="34" charset="0"/>
                <a:ea typeface="Calibri" panose="020F0502020204030204" pitchFamily="34" charset="0"/>
                <a:cs typeface="Calibri" panose="020F0502020204030204" pitchFamily="34" charset="0"/>
              </a:endParaRPr>
            </a:p>
          </p:txBody>
        </p:sp>
      </p:grpSp>
      <p:sp>
        <p:nvSpPr>
          <p:cNvPr id="61" name="Abgerundetes Rechteck 60"/>
          <p:cNvSpPr/>
          <p:nvPr/>
        </p:nvSpPr>
        <p:spPr>
          <a:xfrm>
            <a:off x="4513380" y="2532293"/>
            <a:ext cx="3131764" cy="2290631"/>
          </a:xfrm>
          <a:prstGeom prst="roundRect">
            <a:avLst/>
          </a:prstGeom>
          <a:noFill/>
          <a:ln w="228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 name="Gruppieren 3"/>
          <p:cNvGrpSpPr/>
          <p:nvPr/>
        </p:nvGrpSpPr>
        <p:grpSpPr>
          <a:xfrm>
            <a:off x="554618" y="1734548"/>
            <a:ext cx="3982737" cy="1798018"/>
            <a:chOff x="191094" y="1805712"/>
            <a:chExt cx="3702150" cy="1798018"/>
          </a:xfrm>
        </p:grpSpPr>
        <p:sp>
          <p:nvSpPr>
            <p:cNvPr id="27" name="Rounded Rectangle 3"/>
            <p:cNvSpPr/>
            <p:nvPr/>
          </p:nvSpPr>
          <p:spPr>
            <a:xfrm>
              <a:off x="191094" y="1805712"/>
              <a:ext cx="3702150" cy="1742706"/>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TextBox 4"/>
            <p:cNvSpPr txBox="1"/>
            <p:nvPr/>
          </p:nvSpPr>
          <p:spPr>
            <a:xfrm>
              <a:off x="459043" y="1866876"/>
              <a:ext cx="3411917"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Wissen teilen</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6"/>
            <p:cNvSpPr txBox="1"/>
            <p:nvPr/>
          </p:nvSpPr>
          <p:spPr>
            <a:xfrm>
              <a:off x="459042" y="2203347"/>
              <a:ext cx="3434201" cy="1400383"/>
            </a:xfrm>
            <a:prstGeom prst="rect">
              <a:avLst/>
            </a:prstGeom>
            <a:noFill/>
          </p:spPr>
          <p:txBody>
            <a:bodyPr wrap="square">
              <a:spAutoFit/>
            </a:bodyPr>
            <a:lstStyle/>
            <a:p>
              <a:pPr>
                <a:spcAft>
                  <a:spcPts val="400"/>
                </a:spcAft>
                <a:defRPr sz="1100">
                  <a:solidFill>
                    <a:srgbClr val="696969"/>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Studien &amp; </a:t>
              </a:r>
              <a:r>
                <a:rPr lang="de-DE" sz="20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Forschung</a:t>
              </a:r>
              <a:endPar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endParaRPr>
            </a:p>
            <a:p>
              <a:pPr>
                <a:defRPr sz="1100">
                  <a:solidFill>
                    <a:srgbClr val="696969"/>
                  </a:solidFill>
                  <a:latin typeface="Aptos"/>
                </a:defRPr>
              </a:pPr>
              <a:r>
                <a:rPr lang="de-DE" sz="15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Uni Wuppertal: Systemdienstleistung;</a:t>
              </a:r>
            </a:p>
            <a:p>
              <a:pPr>
                <a:defRPr sz="1100">
                  <a:solidFill>
                    <a:srgbClr val="696969"/>
                  </a:solidFill>
                  <a:latin typeface="Aptos"/>
                </a:defRPr>
              </a:pPr>
              <a:r>
                <a:rPr lang="de-DE" sz="15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TU </a:t>
              </a: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Braunschweig: </a:t>
              </a:r>
              <a:r>
                <a:rPr lang="de-DE" sz="15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Aquathermie; </a:t>
              </a:r>
            </a:p>
            <a:p>
              <a:pPr>
                <a:defRPr sz="1100">
                  <a:solidFill>
                    <a:srgbClr val="696969"/>
                  </a:solidFill>
                  <a:latin typeface="Aptos"/>
                </a:defRPr>
              </a:pPr>
              <a:r>
                <a:rPr lang="de-DE" sz="15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KWÖ: Datengestützte Bemessung von Fischaufstiegshilfen </a:t>
              </a:r>
              <a:endPar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3" name="Gruppieren 42"/>
          <p:cNvGrpSpPr/>
          <p:nvPr/>
        </p:nvGrpSpPr>
        <p:grpSpPr>
          <a:xfrm>
            <a:off x="554618" y="3593010"/>
            <a:ext cx="3982735" cy="1742706"/>
            <a:chOff x="191094" y="1805712"/>
            <a:chExt cx="3702150" cy="1742706"/>
          </a:xfrm>
        </p:grpSpPr>
        <p:sp>
          <p:nvSpPr>
            <p:cNvPr id="44" name="Rounded Rectangle 3"/>
            <p:cNvSpPr/>
            <p:nvPr/>
          </p:nvSpPr>
          <p:spPr>
            <a:xfrm>
              <a:off x="191094" y="1805712"/>
              <a:ext cx="3702150" cy="1742706"/>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TextBox 4"/>
            <p:cNvSpPr txBox="1"/>
            <p:nvPr/>
          </p:nvSpPr>
          <p:spPr>
            <a:xfrm>
              <a:off x="459043" y="1866876"/>
              <a:ext cx="3411917"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Gemeinsam sichtbar werden</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TextBox 6"/>
            <p:cNvSpPr txBox="1"/>
            <p:nvPr/>
          </p:nvSpPr>
          <p:spPr>
            <a:xfrm>
              <a:off x="459043" y="2203347"/>
              <a:ext cx="3411916" cy="938719"/>
            </a:xfrm>
            <a:prstGeom prst="rect">
              <a:avLst/>
            </a:prstGeom>
            <a:noFill/>
          </p:spPr>
          <p:txBody>
            <a:bodyPr wrap="square">
              <a:spAutoFit/>
            </a:bodyPr>
            <a:lstStyle/>
            <a:p>
              <a:pPr>
                <a:spcAft>
                  <a:spcPts val="600"/>
                </a:spcAft>
                <a:defRPr sz="1100">
                  <a:solidFill>
                    <a:srgbClr val="696969"/>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Kampagne Kleinwasserkraft</a:t>
              </a:r>
            </a:p>
            <a:p>
              <a:pPr>
                <a:spcAft>
                  <a:spcPts val="600"/>
                </a:spcAft>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Botschaften bündeln,                          Reichweite erhöhen</a:t>
              </a:r>
            </a:p>
          </p:txBody>
        </p:sp>
      </p:grpSp>
      <p:grpSp>
        <p:nvGrpSpPr>
          <p:cNvPr id="47" name="Gruppieren 46"/>
          <p:cNvGrpSpPr/>
          <p:nvPr/>
        </p:nvGrpSpPr>
        <p:grpSpPr>
          <a:xfrm>
            <a:off x="7669328" y="1734548"/>
            <a:ext cx="3993476" cy="1742706"/>
            <a:chOff x="191094" y="1805712"/>
            <a:chExt cx="3702150" cy="1742706"/>
          </a:xfrm>
        </p:grpSpPr>
        <p:sp>
          <p:nvSpPr>
            <p:cNvPr id="48" name="Rounded Rectangle 3"/>
            <p:cNvSpPr/>
            <p:nvPr/>
          </p:nvSpPr>
          <p:spPr>
            <a:xfrm>
              <a:off x="191094" y="1805712"/>
              <a:ext cx="3702150" cy="1742706"/>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Box 4"/>
            <p:cNvSpPr txBox="1"/>
            <p:nvPr/>
          </p:nvSpPr>
          <p:spPr>
            <a:xfrm>
              <a:off x="459043" y="1866876"/>
              <a:ext cx="3411917"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Gute Ideen übernehmen </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TextBox 6"/>
            <p:cNvSpPr txBox="1"/>
            <p:nvPr/>
          </p:nvSpPr>
          <p:spPr>
            <a:xfrm>
              <a:off x="459042" y="2203347"/>
              <a:ext cx="3434201" cy="1015663"/>
            </a:xfrm>
            <a:prstGeom prst="rect">
              <a:avLst/>
            </a:prstGeom>
            <a:noFill/>
          </p:spPr>
          <p:txBody>
            <a:bodyPr wrap="square">
              <a:spAutoFit/>
            </a:bodyPr>
            <a:lstStyle/>
            <a:p>
              <a:pPr>
                <a:spcAft>
                  <a:spcPts val="600"/>
                </a:spcAft>
                <a:defRPr sz="1100">
                  <a:solidFill>
                    <a:srgbClr val="696969"/>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Erfolgreiche Ansätze und Lösungen weitergeben</a:t>
              </a:r>
            </a:p>
            <a:p>
              <a:pPr>
                <a:spcAft>
                  <a:spcPts val="600"/>
                </a:spcAft>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Nicht alles mehrfach </a:t>
              </a:r>
              <a:r>
                <a:rPr lang="de-DE" sz="1500" dirty="0" smtClean="0">
                  <a:solidFill>
                    <a:srgbClr val="292929"/>
                  </a:solidFill>
                  <a:latin typeface="Calibri" panose="020F0502020204030204" pitchFamily="34" charset="0"/>
                  <a:ea typeface="Calibri" panose="020F0502020204030204" pitchFamily="34" charset="0"/>
                  <a:cs typeface="Calibri" panose="020F0502020204030204" pitchFamily="34" charset="0"/>
                </a:rPr>
                <a:t>entwickeln </a:t>
              </a:r>
              <a:endPar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1" name="Gruppieren 50"/>
          <p:cNvGrpSpPr/>
          <p:nvPr/>
        </p:nvGrpSpPr>
        <p:grpSpPr>
          <a:xfrm>
            <a:off x="7669327" y="3593010"/>
            <a:ext cx="4017661" cy="1951907"/>
            <a:chOff x="191094" y="1805712"/>
            <a:chExt cx="3702150" cy="1951907"/>
          </a:xfrm>
        </p:grpSpPr>
        <p:sp>
          <p:nvSpPr>
            <p:cNvPr id="52" name="Rounded Rectangle 3"/>
            <p:cNvSpPr/>
            <p:nvPr/>
          </p:nvSpPr>
          <p:spPr>
            <a:xfrm>
              <a:off x="191094" y="1805712"/>
              <a:ext cx="3702150" cy="1742706"/>
            </a:xfrm>
            <a:prstGeom prst="roundRect">
              <a:avLst/>
            </a:prstGeom>
            <a:solidFill>
              <a:schemeClr val="bg1">
                <a:lumMod val="85000"/>
              </a:schemeClr>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solidFill>
                  <a:srgbClr val="292929"/>
                </a:solidFill>
                <a:latin typeface="Calibri" panose="020F0502020204030204" pitchFamily="34" charset="0"/>
                <a:ea typeface="Calibri" panose="020F0502020204030204" pitchFamily="34" charset="0"/>
                <a:cs typeface="Calibri" panose="020F0502020204030204" pitchFamily="34" charset="0"/>
              </a:endParaRPr>
            </a:p>
          </p:txBody>
        </p:sp>
        <p:sp>
          <p:nvSpPr>
            <p:cNvPr id="53" name="TextBox 4"/>
            <p:cNvSpPr txBox="1"/>
            <p:nvPr/>
          </p:nvSpPr>
          <p:spPr>
            <a:xfrm>
              <a:off x="459043" y="1866876"/>
              <a:ext cx="3411917" cy="400110"/>
            </a:xfrm>
            <a:prstGeom prst="rect">
              <a:avLst/>
            </a:prstGeom>
            <a:noFill/>
          </p:spPr>
          <p:txBody>
            <a:bodyPr wrap="square">
              <a:spAutoFit/>
            </a:bodyPr>
            <a:lstStyle/>
            <a:p>
              <a:pPr>
                <a:defRPr sz="1400" b="1">
                  <a:solidFill>
                    <a:srgbClr val="005B96"/>
                  </a:solidFill>
                  <a:latin typeface="Aptos"/>
                </a:defRPr>
              </a:pPr>
              <a:r>
                <a:rPr lang="de-DE" sz="2000" dirty="0">
                  <a:solidFill>
                    <a:srgbClr val="003F66"/>
                  </a:solidFill>
                  <a:latin typeface="Calibri" panose="020F0502020204030204" pitchFamily="34" charset="0"/>
                  <a:ea typeface="Calibri" panose="020F0502020204030204" pitchFamily="34" charset="0"/>
                  <a:cs typeface="Calibri" panose="020F0502020204030204" pitchFamily="34" charset="0"/>
                </a:rPr>
                <a:t>Regelmäßiger Austausch </a:t>
              </a:r>
              <a:endParaRPr sz="2000" dirty="0">
                <a:solidFill>
                  <a:srgbClr val="003F66"/>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TextBox 6"/>
            <p:cNvSpPr txBox="1"/>
            <p:nvPr/>
          </p:nvSpPr>
          <p:spPr>
            <a:xfrm>
              <a:off x="459043" y="2203347"/>
              <a:ext cx="3411916" cy="1554272"/>
            </a:xfrm>
            <a:prstGeom prst="rect">
              <a:avLst/>
            </a:prstGeom>
            <a:noFill/>
          </p:spPr>
          <p:txBody>
            <a:bodyPr wrap="square">
              <a:spAutoFit/>
            </a:bodyPr>
            <a:lstStyle/>
            <a:p>
              <a:pPr>
                <a:spcAft>
                  <a:spcPts val="600"/>
                </a:spcAft>
                <a:defRPr sz="1100">
                  <a:solidFill>
                    <a:srgbClr val="696969"/>
                  </a:solidFill>
                  <a:latin typeface="Aptos"/>
                </a:defRPr>
              </a:pPr>
              <a:r>
                <a:rPr lang="de-DE" sz="2000" dirty="0">
                  <a:solidFill>
                    <a:srgbClr val="292929"/>
                  </a:solidFill>
                  <a:latin typeface="Calibri" panose="020F0502020204030204" pitchFamily="34" charset="0"/>
                  <a:ea typeface="Calibri" panose="020F0502020204030204" pitchFamily="34" charset="0"/>
                  <a:cs typeface="Calibri" panose="020F0502020204030204" pitchFamily="34" charset="0"/>
                </a:rPr>
                <a:t>Politische Entwicklungen, Projekte, Erfahrungen, Lösungen</a:t>
              </a:r>
            </a:p>
            <a:p>
              <a:pPr>
                <a:spcAft>
                  <a:spcPts val="600"/>
                </a:spcAft>
                <a:defRPr sz="1100">
                  <a:solidFill>
                    <a:srgbClr val="696969"/>
                  </a:solidFill>
                  <a:latin typeface="Aptos"/>
                </a:defRPr>
              </a:pPr>
              <a:r>
                <a:rPr lang="de-DE" sz="1500" dirty="0">
                  <a:solidFill>
                    <a:srgbClr val="292929"/>
                  </a:solidFill>
                  <a:latin typeface="Calibri" panose="020F0502020204030204" pitchFamily="34" charset="0"/>
                  <a:ea typeface="Calibri" panose="020F0502020204030204" pitchFamily="34" charset="0"/>
                  <a:cs typeface="Calibri" panose="020F0502020204030204" pitchFamily="34" charset="0"/>
                </a:rPr>
                <a:t>Schneller voneinander erfahren und profitieren</a:t>
              </a:r>
            </a:p>
          </p:txBody>
        </p:sp>
      </p:grpSp>
    </p:spTree>
    <p:extLst>
      <p:ext uri="{BB962C8B-B14F-4D97-AF65-F5344CB8AC3E}">
        <p14:creationId xmlns:p14="http://schemas.microsoft.com/office/powerpoint/2010/main" val="2087307829"/>
      </p:ext>
    </p:extLst>
  </p:cSld>
  <p:clrMapOvr>
    <a:masterClrMapping/>
  </p:clrMapOvr>
</p:sld>
</file>

<file path=ppt/theme/theme1.xml><?xml version="1.0" encoding="utf-8"?>
<a:theme xmlns:a="http://schemas.openxmlformats.org/drawingml/2006/main" name="PoiseVTI">
  <a:themeElements>
    <a:clrScheme name="Poise">
      <a:dk1>
        <a:srgbClr val="000000"/>
      </a:dk1>
      <a:lt1>
        <a:srgbClr val="FFFFFF"/>
      </a:lt1>
      <a:dk2>
        <a:srgbClr val="403739"/>
      </a:dk2>
      <a:lt2>
        <a:srgbClr val="F4E9E6"/>
      </a:lt2>
      <a:accent1>
        <a:srgbClr val="B18083"/>
      </a:accent1>
      <a:accent2>
        <a:srgbClr val="C17A69"/>
      </a:accent2>
      <a:accent3>
        <a:srgbClr val="CE9573"/>
      </a:accent3>
      <a:accent4>
        <a:srgbClr val="82907A"/>
      </a:accent4>
      <a:accent5>
        <a:srgbClr val="9A9966"/>
      </a:accent5>
      <a:accent6>
        <a:srgbClr val="AB9955"/>
      </a:accent6>
      <a:hlink>
        <a:srgbClr val="A97979"/>
      </a:hlink>
      <a:folHlink>
        <a:srgbClr val="BB756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oiseVTI">
  <a:themeElements>
    <a:clrScheme name="Poise">
      <a:dk1>
        <a:srgbClr val="000000"/>
      </a:dk1>
      <a:lt1>
        <a:srgbClr val="FFFFFF"/>
      </a:lt1>
      <a:dk2>
        <a:srgbClr val="403739"/>
      </a:dk2>
      <a:lt2>
        <a:srgbClr val="F4E9E6"/>
      </a:lt2>
      <a:accent1>
        <a:srgbClr val="B18083"/>
      </a:accent1>
      <a:accent2>
        <a:srgbClr val="C17A69"/>
      </a:accent2>
      <a:accent3>
        <a:srgbClr val="CE9573"/>
      </a:accent3>
      <a:accent4>
        <a:srgbClr val="82907A"/>
      </a:accent4>
      <a:accent5>
        <a:srgbClr val="9A9966"/>
      </a:accent5>
      <a:accent6>
        <a:srgbClr val="AB9955"/>
      </a:accent6>
      <a:hlink>
        <a:srgbClr val="A97979"/>
      </a:hlink>
      <a:folHlink>
        <a:srgbClr val="BB756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03739"/>
      </a:dk2>
      <a:lt2>
        <a:srgbClr val="F4E9E6"/>
      </a:lt2>
      <a:accent1>
        <a:srgbClr val="B18083"/>
      </a:accent1>
      <a:accent2>
        <a:srgbClr val="C17A69"/>
      </a:accent2>
      <a:accent3>
        <a:srgbClr val="CE9573"/>
      </a:accent3>
      <a:accent4>
        <a:srgbClr val="82907A"/>
      </a:accent4>
      <a:accent5>
        <a:srgbClr val="9A9966"/>
      </a:accent5>
      <a:accent6>
        <a:srgbClr val="AB9955"/>
      </a:accent6>
      <a:hlink>
        <a:srgbClr val="A97979"/>
      </a:hlink>
      <a:folHlink>
        <a:srgbClr val="BB756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3295</Words>
  <Application>Microsoft Office PowerPoint</Application>
  <PresentationFormat>Breitbild</PresentationFormat>
  <Paragraphs>356</Paragraphs>
  <Slides>12</Slides>
  <Notes>12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12</vt:i4>
      </vt:variant>
    </vt:vector>
  </HeadingPairs>
  <TitlesOfParts>
    <vt:vector size="22" baseType="lpstr">
      <vt:lpstr>Arial</vt:lpstr>
      <vt:lpstr>Calibri</vt:lpstr>
      <vt:lpstr>DejaVu Sans</vt:lpstr>
      <vt:lpstr>Goudy Old Style</vt:lpstr>
      <vt:lpstr>Symbol</vt:lpstr>
      <vt:lpstr>Times New Roman</vt:lpstr>
      <vt:lpstr>Univers Light</vt:lpstr>
      <vt:lpstr>Wingdings</vt:lpstr>
      <vt:lpstr>PoiseVTI</vt:lpstr>
      <vt:lpstr>1_PoiseVTI</vt:lpstr>
      <vt:lpstr>Ein Blick über die Grenze: Deutsche Kleinwasserkraft und ihre aktuellen Herausforderungen</vt:lpstr>
      <vt:lpstr>Begrüßung  </vt:lpstr>
      <vt:lpstr>Gliederung</vt:lpstr>
      <vt:lpstr>Deutschland in 90 Sekunden – Wo stehen wir?</vt:lpstr>
      <vt:lpstr>PowerPoint-Präsentation</vt:lpstr>
      <vt:lpstr>EEG 2027 – Was fordern wir?</vt:lpstr>
      <vt:lpstr>EEG 2027 – Modernisierung – mehr als nur Leistungssteigerung</vt:lpstr>
      <vt:lpstr>Mehr als nur Strom – Resilienz &amp; Systemdienstleistung </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Stromerzeugung aus Wasserkraft in Deutschland</dc:title>
  <dc:subject/>
  <dc:creator>Karolina Winkler</dc:creator>
  <dc:description/>
  <cp:lastModifiedBy>Julia Neff</cp:lastModifiedBy>
  <cp:revision>376</cp:revision>
  <cp:lastPrinted>2026-10-08T10:03:13Z</cp:lastPrinted>
  <dcterms:created xsi:type="dcterms:W3CDTF">2023-12-05T12:43:08Z</dcterms:created>
  <dcterms:modified xsi:type="dcterms:W3CDTF">2026-10-08T10:03:47Z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16</vt:i4>
  </property>
  <property fmtid="{D5CDD505-2E9C-101B-9397-08002B2CF9AE}" pid="3" name="PresentationFormat">
    <vt:lpwstr>Breitbild</vt:lpwstr>
  </property>
  <property fmtid="{D5CDD505-2E9C-101B-9397-08002B2CF9AE}" pid="4" name="Slides">
    <vt:i4>27</vt:i4>
  </property>
</Properties>
</file>