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handoutMasterIdLst>
    <p:handoutMasterId r:id="rId22"/>
  </p:handoutMasterIdLst>
  <p:sldIdLst>
    <p:sldId id="259" r:id="rId2"/>
    <p:sldId id="272" r:id="rId3"/>
    <p:sldId id="409" r:id="rId4"/>
    <p:sldId id="394" r:id="rId5"/>
    <p:sldId id="291" r:id="rId6"/>
    <p:sldId id="411" r:id="rId7"/>
    <p:sldId id="406" r:id="rId8"/>
    <p:sldId id="413" r:id="rId9"/>
    <p:sldId id="412" r:id="rId10"/>
    <p:sldId id="401" r:id="rId11"/>
    <p:sldId id="303" r:id="rId12"/>
    <p:sldId id="304" r:id="rId13"/>
    <p:sldId id="374" r:id="rId14"/>
    <p:sldId id="381" r:id="rId15"/>
    <p:sldId id="294" r:id="rId16"/>
    <p:sldId id="340" r:id="rId17"/>
    <p:sldId id="317" r:id="rId18"/>
    <p:sldId id="407" r:id="rId19"/>
    <p:sldId id="402" r:id="rId20"/>
  </p:sldIdLst>
  <p:sldSz cx="12192000" cy="6858000"/>
  <p:notesSz cx="6858000" cy="9144000"/>
  <p:embeddedFontLst>
    <p:embeddedFont>
      <p:font typeface="Source Sans Pro" panose="020B0503030403020204" pitchFamily="34" charset="0"/>
      <p:regular r:id="rId23"/>
      <p:bold r:id="rId24"/>
      <p:italic r:id="rId25"/>
      <p:boldItalic r:id="rId2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CEC32D-C997-879B-D9D5-FD8C1AD5FA50}" name="Vergeiner Johannes" initials="JV" userId="S::Johannes.Vergeiner@geosphere.at::f796bc31-4b30-432e-833b-c4be7363b9d4" providerId="AD"/>
  <p188:author id="{D380BEED-8473-6ED5-4B33-891E65B8DAF8}" name="Drechsel Susanne" initials="SD" userId="S::Susanne.Drechsel@geosphere.at::61f0f567-458b-4419-842d-5013579086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92"/>
    <a:srgbClr val="FF6600"/>
    <a:srgbClr val="F9A151"/>
    <a:srgbClr val="F88C2B"/>
    <a:srgbClr val="1F7CA9"/>
    <a:srgbClr val="F57E1B"/>
    <a:srgbClr val="B2CBDC"/>
    <a:srgbClr val="C79C99"/>
    <a:srgbClr val="FFDBA7"/>
    <a:srgbClr val="FFC97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225" autoAdjust="0"/>
  </p:normalViewPr>
  <p:slideViewPr>
    <p:cSldViewPr snapToGrid="0">
      <p:cViewPr>
        <p:scale>
          <a:sx n="100" d="100"/>
          <a:sy n="100" d="100"/>
        </p:scale>
        <p:origin x="264" y="3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9" d="100"/>
          <a:sy n="79" d="100"/>
        </p:scale>
        <p:origin x="3942" y="84"/>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4227C8D-032E-685B-4A1F-AE2AF66F742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7FE69897-F2BB-7B97-0477-AD9F6F634D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0F6296-DA75-4D1E-B2E3-4428BD8A777A}" type="datetimeFigureOut">
              <a:rPr lang="de-DE" smtClean="0"/>
              <a:t>02.10.2026</a:t>
            </a:fld>
            <a:endParaRPr lang="de-DE"/>
          </a:p>
        </p:txBody>
      </p:sp>
      <p:sp>
        <p:nvSpPr>
          <p:cNvPr id="4" name="Fußzeilenplatzhalter 3">
            <a:extLst>
              <a:ext uri="{FF2B5EF4-FFF2-40B4-BE49-F238E27FC236}">
                <a16:creationId xmlns:a16="http://schemas.microsoft.com/office/drawing/2014/main" id="{44ECE144-104F-EEA6-32BC-2EDAC70375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550E736-BA8A-ED2A-BE00-7D7C5AEBED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1FD366B-A2FC-4A35-A3A4-A01A121C6762}" type="slidenum">
              <a:rPr lang="de-DE" smtClean="0"/>
              <a:t>‹Nr.›</a:t>
            </a:fld>
            <a:endParaRPr lang="de-DE"/>
          </a:p>
        </p:txBody>
      </p:sp>
    </p:spTree>
    <p:extLst>
      <p:ext uri="{BB962C8B-B14F-4D97-AF65-F5344CB8AC3E}">
        <p14:creationId xmlns:p14="http://schemas.microsoft.com/office/powerpoint/2010/main" val="3175437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n-lt"/>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n-lt"/>
              </a:defRPr>
            </a:lvl1pPr>
          </a:lstStyle>
          <a:p>
            <a:fld id="{E45C1DA6-4918-4FCF-A610-A984D9319747}" type="datetimeFigureOut">
              <a:rPr lang="de-DE" smtClean="0"/>
              <a:pPr/>
              <a:t>02.10.2026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n-lt"/>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n-lt"/>
              </a:defRPr>
            </a:lvl1pPr>
          </a:lstStyle>
          <a:p>
            <a:fld id="{A6BC85F4-6612-4B25-9C81-87E4AB9F1958}" type="slidenum">
              <a:rPr lang="de-DE" smtClean="0"/>
              <a:pPr/>
              <a:t>‹Nr.›</a:t>
            </a:fld>
            <a:endParaRPr lang="de-DE" dirty="0"/>
          </a:p>
        </p:txBody>
      </p:sp>
    </p:spTree>
    <p:extLst>
      <p:ext uri="{BB962C8B-B14F-4D97-AF65-F5344CB8AC3E}">
        <p14:creationId xmlns:p14="http://schemas.microsoft.com/office/powerpoint/2010/main" val="63753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Source Sans Pro" panose="020B0503030403020204" pitchFamily="34" charset="0"/>
        <a:ea typeface="+mn-ea"/>
        <a:cs typeface="+mn-cs"/>
      </a:defRPr>
    </a:lvl2pPr>
    <a:lvl3pPr marL="914400" algn="l" defTabSz="914400" rtl="0" eaLnBrk="1" latinLnBrk="0" hangingPunct="1">
      <a:defRPr sz="1200" kern="1200">
        <a:solidFill>
          <a:schemeClr val="tx1"/>
        </a:solidFill>
        <a:latin typeface="Source Sans Pro" panose="020B0503030403020204" pitchFamily="34" charset="0"/>
        <a:ea typeface="+mn-ea"/>
        <a:cs typeface="+mn-cs"/>
      </a:defRPr>
    </a:lvl3pPr>
    <a:lvl4pPr marL="1371600" algn="l" defTabSz="914400" rtl="0" eaLnBrk="1" latinLnBrk="0" hangingPunct="1">
      <a:defRPr sz="1200" kern="1200">
        <a:solidFill>
          <a:schemeClr val="tx1"/>
        </a:solidFill>
        <a:latin typeface="Source Sans Pro" panose="020B0503030403020204" pitchFamily="34" charset="0"/>
        <a:ea typeface="+mn-ea"/>
        <a:cs typeface="+mn-cs"/>
      </a:defRPr>
    </a:lvl4pPr>
    <a:lvl5pPr marL="1828800" algn="l" defTabSz="914400" rtl="0" eaLnBrk="1" latinLnBrk="0" hangingPunct="1">
      <a:defRPr sz="1200" kern="1200">
        <a:solidFill>
          <a:schemeClr val="tx1"/>
        </a:solidFill>
        <a:latin typeface="Source Sans Pro" panose="020B05030304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dirty="0"/>
              <a:t>Titel laut Abstract:  Hydrologie und Niederschlagsentwicklung – Was steht </a:t>
            </a:r>
            <a:r>
              <a:rPr lang="de-DE" sz="1200" dirty="0"/>
              <a:t>u</a:t>
            </a:r>
            <a:r>
              <a:rPr lang="de-DE" sz="1200" b="1" dirty="0"/>
              <a:t>ns noch </a:t>
            </a:r>
            <a:r>
              <a:rPr lang="de-DE" sz="1200" dirty="0"/>
              <a:t>b</a:t>
            </a:r>
            <a:r>
              <a:rPr lang="de-DE" sz="1200" b="1" dirty="0"/>
              <a:t>evor?</a:t>
            </a:r>
          </a:p>
          <a:p>
            <a:r>
              <a:rPr lang="de-DE" sz="1200" b="0" dirty="0"/>
              <a:t>Foto: https://www.derstandard.at/story/3000000334956</a:t>
            </a:r>
          </a:p>
          <a:p>
            <a:endParaRPr lang="de-DE" sz="1200" b="0" dirty="0"/>
          </a:p>
          <a:p>
            <a:r>
              <a:rPr lang="de-DE" sz="1200" b="1" dirty="0"/>
              <a:t>Der vergangen Sommer ist vermutlich allen gut im Gedächtnis – ein Sommer der Extreme und Rekorde, allerdings in einem negativen Sinn.</a:t>
            </a:r>
          </a:p>
          <a:p>
            <a:endParaRPr lang="de-DE" b="0"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1</a:t>
            </a:fld>
            <a:endParaRPr lang="de-DE" dirty="0"/>
          </a:p>
        </p:txBody>
      </p:sp>
    </p:spTree>
    <p:extLst>
      <p:ext uri="{BB962C8B-B14F-4D97-AF65-F5344CB8AC3E}">
        <p14:creationId xmlns:p14="http://schemas.microsoft.com/office/powerpoint/2010/main" val="2110910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dirty="0"/>
              <a:t>Hitze-Rekorde; Abweichung Jahresmittel-Temperatur bis 30.9. vs. 1991-2000: +1,6 °C</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dirty="0"/>
              <a:t>Trockenste Periode; Abweichung RR-Summe bis </a:t>
            </a:r>
            <a:r>
              <a:rPr lang="de-DE" sz="1200" b="0" dirty="0" err="1"/>
              <a:t>bis</a:t>
            </a:r>
            <a:r>
              <a:rPr lang="de-DE" sz="1200" b="0" dirty="0"/>
              <a:t> 30.9. vs. 1991-2000: -32 %</a:t>
            </a:r>
          </a:p>
          <a:p>
            <a:endParaRPr lang="de-DE" sz="1200" b="0" dirty="0"/>
          </a:p>
          <a:p>
            <a:r>
              <a:rPr lang="de-DE" sz="1200" b="0" dirty="0"/>
              <a:t>Wiederholt wurden in AT Hitzerekorde gebrochen. Gleich im Juni wurde an mehreren Stationen der bisherige Rekord überboten, und Ende Juli/Anfang August wurde es dann sogar noch heißer, zum ersten Mal wurden über 41 °C gemessen (</a:t>
            </a:r>
            <a:r>
              <a:rPr lang="de-DE" dirty="0"/>
              <a:t>41,2 Grad in Bad Deutsch-Altenburg (NÖ)</a:t>
            </a:r>
            <a:r>
              <a:rPr lang="de-DE" sz="1200" b="0" dirty="0"/>
              <a:t>).</a:t>
            </a:r>
          </a:p>
          <a:p>
            <a:r>
              <a:rPr lang="de-DE" sz="1200" b="0" dirty="0"/>
              <a:t>Neben der Hitze gab es auch ein extremes Niederschlagsdefizit. So gab es in den Monaten Juni-Juli-August rund 1/3 weniger als im langjährigen Durchschnitt. Was die Situation drastisch verschärft(e), ist die Tatsache, dass es bereits seit einem Jahr unterdurchschnittliche Regenmengen gibt, im Frühjahr fiel nur rund die Hälfte (Defizit ~47%) und im Winter fehlten ebenfalls etwa 1/3 des normalen Niederschlags. </a:t>
            </a:r>
          </a:p>
          <a:p>
            <a:r>
              <a:rPr lang="de-DE" sz="1200" b="0" dirty="0"/>
              <a:t>Dementsprechend gravierend sind die Auswirkungen auf unsere Gewässer - sowohl Grundwasserpegel als auch Seen und Flüsse verzeichneten und verzeichnen Rekord-Negativ-Stände über den Sommer, wie man z.B. auch an dem obigen Bild der Donau vom August diesen Jahres sehen kann.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Auch wenn AT in der Vergangenheit schon schwere Dürren erlebt hat (</a:t>
            </a:r>
            <a:r>
              <a:rPr lang="de-DE" b="1" dirty="0" err="1"/>
              <a:t>zB</a:t>
            </a:r>
            <a:r>
              <a:rPr lang="de-DE" b="1" dirty="0"/>
              <a:t>. Austrocknung des Neusiedlersees 1864-1870), ist diese Situation keine rein zufällige Schwankung des Klimas, sondern im Kontext des globalen Klimawandels zu sehen.</a:t>
            </a:r>
          </a:p>
          <a:p>
            <a:endParaRPr lang="de-DE" dirty="0"/>
          </a:p>
          <a:p>
            <a:r>
              <a:rPr lang="de-DE" dirty="0"/>
              <a:t>Zahlen:  bisher heißester Sommer der &gt; 250jährigen Messgeschichte  </a:t>
            </a:r>
            <a:r>
              <a:rPr lang="de-DE" b="1" dirty="0"/>
              <a:t>(+4,3 °C über ø 1961-1990;  -29% von ~ 390mm)</a:t>
            </a:r>
          </a:p>
          <a:p>
            <a:endParaRPr lang="de-DE" b="1" dirty="0"/>
          </a:p>
          <a:p>
            <a:r>
              <a:rPr lang="de-DE" b="1" dirty="0"/>
              <a:t>News-Artikel: </a:t>
            </a:r>
          </a:p>
          <a:p>
            <a:r>
              <a:rPr lang="de-DE" sz="700" dirty="0"/>
              <a:t>https://www.geosphere.at/de/aktuelles/news/heissester-sommer-der-messgeschichte-rekordtemperaturen-an-mehr-als-100-messstationen-der-geosphere-austria</a:t>
            </a:r>
          </a:p>
          <a:p>
            <a:r>
              <a:rPr lang="de-DE" b="0" dirty="0"/>
              <a:t>https://www.geosphere.at/de/aktuelles/news/trockenste-periode-in-oesterreich-in-176-jahren-messgeschichte</a:t>
            </a:r>
          </a:p>
        </p:txBody>
      </p:sp>
      <p:sp>
        <p:nvSpPr>
          <p:cNvPr id="4" name="Foliennummernplatzhalter 3"/>
          <p:cNvSpPr>
            <a:spLocks noGrp="1"/>
          </p:cNvSpPr>
          <p:nvPr>
            <p:ph type="sldNum" sz="quarter" idx="5"/>
          </p:nvPr>
        </p:nvSpPr>
        <p:spPr/>
        <p:txBody>
          <a:bodyPr/>
          <a:lstStyle/>
          <a:p>
            <a:fld id="{A6BC85F4-6612-4B25-9C81-87E4AB9F1958}" type="slidenum">
              <a:rPr lang="de-DE" smtClean="0"/>
              <a:pPr/>
              <a:t>2</a:t>
            </a:fld>
            <a:endParaRPr lang="de-DE" dirty="0"/>
          </a:p>
        </p:txBody>
      </p:sp>
    </p:spTree>
    <p:extLst>
      <p:ext uri="{BB962C8B-B14F-4D97-AF65-F5344CB8AC3E}">
        <p14:creationId xmlns:p14="http://schemas.microsoft.com/office/powerpoint/2010/main" val="131981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dirty="0"/>
              <a:t>Hitze-Rekorde</a:t>
            </a:r>
          </a:p>
          <a:p>
            <a:r>
              <a:rPr lang="de-DE" sz="1200" b="0" dirty="0"/>
              <a:t>Überleitung nächste Folie: wie vermutet, wirken sich Hitze und Niederschlagsdefizit auf das Abflussgeschehen unserer Flüsse aus – sehen wir uns das genauer an</a:t>
            </a:r>
          </a:p>
          <a:p>
            <a:r>
              <a:rPr lang="de-DE" sz="1200" b="0" dirty="0"/>
              <a:t>Trockenste Periode</a:t>
            </a:r>
          </a:p>
          <a:p>
            <a:r>
              <a:rPr lang="de-DE" sz="1200" b="0" dirty="0"/>
              <a:t>ehyd.gv.at, 30.9.2026: </a:t>
            </a:r>
            <a:r>
              <a:rPr lang="de-DE" sz="1200" dirty="0"/>
              <a:t>30.9.:  </a:t>
            </a:r>
          </a:p>
          <a:p>
            <a:pPr marL="285750" indent="-285750">
              <a:buFont typeface="Arial" panose="020B0604020202020204" pitchFamily="34" charset="0"/>
              <a:buChar char="•"/>
            </a:pPr>
            <a:r>
              <a:rPr lang="de-DE" sz="1200" dirty="0"/>
              <a:t>93 % aller 296 Fluss-Pegel „Niederwasser“</a:t>
            </a:r>
          </a:p>
          <a:p>
            <a:pPr marL="285750" indent="-285750">
              <a:buFont typeface="Arial" panose="020B0604020202020204" pitchFamily="34" charset="0"/>
              <a:buChar char="•"/>
            </a:pPr>
            <a:r>
              <a:rPr lang="de-DE" sz="1200" dirty="0"/>
              <a:t>95 % aller 233 Grundwassermessstellen „niedrig“ oder „sehr niedrig“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dirty="0"/>
              <a:t>https://www.derstandard.at/story/3000000342036: </a:t>
            </a:r>
            <a:r>
              <a:rPr lang="de-DE" b="1" dirty="0"/>
              <a:t>Neusiedler See: Wasserstand kratzt am Tiefstwert aus 2022 </a:t>
            </a:r>
            <a:r>
              <a:rPr lang="de-DE" b="0" dirty="0"/>
              <a:t>(noch 4 cm darüber)</a:t>
            </a:r>
            <a:endParaRPr lang="de-DE" sz="1200" dirty="0"/>
          </a:p>
          <a:p>
            <a:pPr marL="285750" indent="-285750">
              <a:buFont typeface="Arial" panose="020B0604020202020204" pitchFamily="34" charset="0"/>
              <a:buChar char="•"/>
            </a:pPr>
            <a:endParaRPr lang="de-DE" sz="1200"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3</a:t>
            </a:fld>
            <a:endParaRPr lang="de-DE" dirty="0"/>
          </a:p>
        </p:txBody>
      </p:sp>
    </p:spTree>
    <p:extLst>
      <p:ext uri="{BB962C8B-B14F-4D97-AF65-F5344CB8AC3E}">
        <p14:creationId xmlns:p14="http://schemas.microsoft.com/office/powerpoint/2010/main" val="308874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Überleitung nächste Folie: </a:t>
            </a:r>
            <a:r>
              <a:rPr lang="de-DE" sz="1200" dirty="0">
                <a:highlight>
                  <a:srgbClr val="FFFF00"/>
                </a:highlight>
              </a:rPr>
              <a:t>Welche dieser Parameter haben sich aufgrund des Klimawandels (KW) verändert?</a:t>
            </a:r>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4</a:t>
            </a:fld>
            <a:endParaRPr lang="de-DE" dirty="0"/>
          </a:p>
        </p:txBody>
      </p:sp>
    </p:spTree>
    <p:extLst>
      <p:ext uri="{BB962C8B-B14F-4D97-AF65-F5344CB8AC3E}">
        <p14:creationId xmlns:p14="http://schemas.microsoft.com/office/powerpoint/2010/main" val="28837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dirty="0">
                <a:highlight>
                  <a:srgbClr val="FFFF00"/>
                </a:highlight>
              </a:rPr>
              <a:t>Temperatur</a:t>
            </a:r>
            <a:r>
              <a:rPr lang="de-DE" sz="1200" dirty="0">
                <a:highlight>
                  <a:srgbClr val="FFFF00"/>
                </a:highlight>
              </a:rPr>
              <a:t> ist DER KW-Parameter schlechthin. Seit vorindustrieller Zeit hat sich die globale Durchschnittstemperatur bereits um 1,3 Grad erhöht; bei uns ist es mehr als das doppelte, nämlich 3,1 °C. Ursache ist der menschgemachte Anstieg der Treibhausgase in der Atmosphäre.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Dabei wirkt sich die Erderhitzung teils direkt auf andere Parameter aus (v.a. Niederschlagsstärke, Schnee(fallgrenze), und Verdunstung), teils indirekt (Wetterlagen durch </a:t>
            </a:r>
            <a:r>
              <a:rPr lang="de-DE" sz="1200" dirty="0" err="1">
                <a:highlight>
                  <a:srgbClr val="FFFF00"/>
                </a:highlight>
              </a:rPr>
              <a:t>Jetstreamveränderung</a:t>
            </a:r>
            <a:r>
              <a:rPr lang="de-DE" sz="1200" dirty="0">
                <a:highlight>
                  <a:srgbClr val="FFFF00"/>
                </a:highlight>
              </a:rPr>
              <a:t> (</a:t>
            </a:r>
            <a:r>
              <a:rPr lang="de-DE" sz="1200" dirty="0" err="1">
                <a:highlight>
                  <a:srgbClr val="FFFF00"/>
                </a:highlight>
              </a:rPr>
              <a:t>Lage+Geschwindigkeit</a:t>
            </a:r>
            <a:r>
              <a:rPr lang="de-DE" sz="1200" dirty="0">
                <a:highlight>
                  <a:srgbClr val="FFFF00"/>
                </a:highlight>
              </a:rPr>
              <a:t>) → Zugbahnen von Hochs/Tiefs; und sehr langfristig auch </a:t>
            </a:r>
            <a:r>
              <a:rPr lang="de-DE" sz="1200" dirty="0" err="1">
                <a:highlight>
                  <a:srgbClr val="FFFF00"/>
                </a:highlight>
              </a:rPr>
              <a:t>Meereesströmungen</a:t>
            </a:r>
            <a:r>
              <a:rPr lang="de-DE" sz="1200" dirty="0">
                <a:highlight>
                  <a:srgbClr val="FFFF00"/>
                </a:highlight>
              </a:rPr>
              <a:t>). </a:t>
            </a:r>
          </a:p>
          <a:p>
            <a:endParaRPr lang="de-DE" dirty="0"/>
          </a:p>
          <a:p>
            <a:endParaRPr lang="de-DE" dirty="0"/>
          </a:p>
          <a:p>
            <a:r>
              <a:rPr lang="de-DE" dirty="0"/>
              <a:t>Die Veränderung des Wasserhaushalts hängt eng mit der Klimaerwärmung in den letzten Jahrzehnten zusammen -  und damit mit der Temperaturentwicklung. Denn der Wasserhaushalt verändert sich nicht nur über den Niederschlag. Die steigende Temperatur beeinflusst Verdunstung, Schneefallgrenze, Schneeschmelze und damit letztlich auch den Abfluss</a:t>
            </a:r>
          </a:p>
          <a:p>
            <a:r>
              <a:rPr lang="de-DE" b="1" dirty="0"/>
              <a:t>Die Erwärmung ist eindeutig messbar</a:t>
            </a:r>
            <a:endParaRPr lang="de-DE" dirty="0"/>
          </a:p>
          <a:p>
            <a:pPr>
              <a:buFont typeface="Arial" panose="020B0604020202020204" pitchFamily="34" charset="0"/>
              <a:buChar char="•"/>
            </a:pPr>
            <a:r>
              <a:rPr lang="de-DE" dirty="0"/>
              <a:t> Österreich: deutlicher Temperaturanstieg seit dem 19. Jahrhundert </a:t>
            </a:r>
          </a:p>
          <a:p>
            <a:pPr>
              <a:buFont typeface="Arial" panose="020B0604020202020204" pitchFamily="34" charset="0"/>
              <a:buChar char="•"/>
            </a:pPr>
            <a:r>
              <a:rPr lang="de-DE" dirty="0"/>
              <a:t> Besonders starke Erwärmung seit den 1980er-Jahren </a:t>
            </a:r>
          </a:p>
          <a:p>
            <a:pPr>
              <a:buFont typeface="Arial" panose="020B0604020202020204" pitchFamily="34" charset="0"/>
              <a:buChar char="•"/>
            </a:pPr>
            <a:r>
              <a:rPr lang="de-DE" dirty="0"/>
              <a:t> 2025: </a:t>
            </a:r>
            <a:r>
              <a:rPr lang="de-DE" b="1" dirty="0"/>
              <a:t>+2,1 °C gegenüber 1961–1990</a:t>
            </a:r>
            <a:r>
              <a:rPr lang="de-DE" dirty="0"/>
              <a:t>  und damit eines der wärmsten Jahre der österreichischen Messgeschichte</a:t>
            </a:r>
          </a:p>
          <a:p>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5</a:t>
            </a:fld>
            <a:endParaRPr lang="de-DE" dirty="0"/>
          </a:p>
        </p:txBody>
      </p:sp>
    </p:spTree>
    <p:extLst>
      <p:ext uri="{BB962C8B-B14F-4D97-AF65-F5344CB8AC3E}">
        <p14:creationId xmlns:p14="http://schemas.microsoft.com/office/powerpoint/2010/main" val="3022633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Der drastische Temperaturanstieg wirkt sich in mehrfacher Weise auf den Niederschlag bei uns aus: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Zum einen verändert sich der Jetstream. Der ist verantwortlich über die Lage und die Zugbahnen von Hochs und Tiefs. Der Jetstream wird durch den Temperatur-Unterschied zwischen Äquator und bei uns N-Pol verursacht. Da sich die Pole sehr viel schneller erwärmen als der Äquator, ist der Temperatur-Unterschied geringer und das schwächt den Jetstream. Damit verlangsamt er sich, d.h. auch die Hochs und Tiefs die er steuert ziehen langsamer. Gleichzeitig verschiebt er sich nordwärts und wir kommen v.a. im Sommer öfter/länger in den Einfluss des Subtropen-Hochs, was sich durch sehr hohe Temperaturen und Niederschlagslosigkeit kennzeichnet.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Zum anderen spielt das CC-Gesetz eine wichtige Rolle für den Niederschlag: dieses physikalische Gesetz besagt, dass die Atmosphäre pro Grad Erwärmung um rund 7% mehr Feuchtigkeit aufnehmen kann. Und das sehen wir auch in der Zunahme von </a:t>
            </a:r>
            <a:r>
              <a:rPr lang="de-DE" sz="1200" dirty="0" err="1">
                <a:highlight>
                  <a:srgbClr val="FFFF00"/>
                </a:highlight>
              </a:rPr>
              <a:t>ExtremNiederschlägen</a:t>
            </a:r>
            <a:r>
              <a:rPr lang="de-DE" sz="1200" dirty="0">
                <a:highlight>
                  <a:srgbClr val="FFFF00"/>
                </a:highlight>
              </a:rPr>
              <a:t>. Hier haben jene, die mit Tiefs zusammenhängen, also wie beim Hochwasser in NÖ 2024, um 6,5% zugenommen. Jene, die mit Gewittern zusammenhängen, sogar um 15 % gegenüber 1961-1990.</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endParaRPr lang="de-DE" dirty="0"/>
          </a:p>
          <a:p>
            <a:endParaRPr lang="de-DE" dirty="0"/>
          </a:p>
          <a:p>
            <a:r>
              <a:rPr lang="de-DE" dirty="0"/>
              <a:t>Beim Jahresniederschlag sehen wir für Gesamt-Österreich keine langfristigen Trends,  regional aber schon und diese unterscheiden sich teilweise deutlich. </a:t>
            </a:r>
          </a:p>
          <a:p>
            <a:r>
              <a:rPr lang="de-DE" dirty="0"/>
              <a:t>Das Entscheidende ist aber: Selbst wenn sich die Niederschlagsmenge nur wenig verändert, kann sich die Wasserverfügbarkeit deutlich verändern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6</a:t>
            </a:fld>
            <a:endParaRPr lang="de-DE" dirty="0"/>
          </a:p>
        </p:txBody>
      </p:sp>
    </p:spTree>
    <p:extLst>
      <p:ext uri="{BB962C8B-B14F-4D97-AF65-F5344CB8AC3E}">
        <p14:creationId xmlns:p14="http://schemas.microsoft.com/office/powerpoint/2010/main" val="207156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Mit dem Temperatur-Anstieg ist auch die Schneefallgrenze bereits um rund 400 m gestiegen → im Winter kommt ein höherer Anteil als Regen, der mehr oder weniger gleich abrinnt (→ höhere Winterpegel), allerdings fehlt dies dann für die- früher einsetzende -  Schmelze im Frühjahr → Peak früher im Jahr und Frühsommerpegel niedriger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p:txBody>
      </p:sp>
      <p:sp>
        <p:nvSpPr>
          <p:cNvPr id="4" name="Foliennummernplatzhalter 3"/>
          <p:cNvSpPr>
            <a:spLocks noGrp="1"/>
          </p:cNvSpPr>
          <p:nvPr>
            <p:ph type="sldNum" sz="quarter" idx="5"/>
          </p:nvPr>
        </p:nvSpPr>
        <p:spPr/>
        <p:txBody>
          <a:bodyPr/>
          <a:lstStyle/>
          <a:p>
            <a:fld id="{A6BC85F4-6612-4B25-9C81-87E4AB9F1958}" type="slidenum">
              <a:rPr lang="de-DE" smtClean="0"/>
              <a:pPr/>
              <a:t>7</a:t>
            </a:fld>
            <a:endParaRPr lang="de-DE" dirty="0"/>
          </a:p>
        </p:txBody>
      </p:sp>
    </p:spTree>
    <p:extLst>
      <p:ext uri="{BB962C8B-B14F-4D97-AF65-F5344CB8AC3E}">
        <p14:creationId xmlns:p14="http://schemas.microsoft.com/office/powerpoint/2010/main" val="168796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Aktuell verzeichnen wir zudem ein Gletschersterben. Der Abfluss-Peak aus den Gletschern ist durch den massiven Rückgang der Gletscher bereits überschritten.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a:t>Gletscherarchiv: https://www.gletscherarchiv.de/neue-vergleiche/neue-vergleiche-2025/</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highlight>
                  <a:srgbClr val="FFFF00"/>
                </a:highlight>
              </a:rPr>
              <a:t>2.10.2026: https://www.derstandard.at/story/3000000342228/oesterreichs-gletscher-verschwinden-schneller-als-erwartet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highlight>
                <a:srgbClr val="FFFF00"/>
              </a:highlight>
            </a:endParaRPr>
          </a:p>
        </p:txBody>
      </p:sp>
      <p:sp>
        <p:nvSpPr>
          <p:cNvPr id="4" name="Foliennummernplatzhalter 3"/>
          <p:cNvSpPr>
            <a:spLocks noGrp="1"/>
          </p:cNvSpPr>
          <p:nvPr>
            <p:ph type="sldNum" sz="quarter" idx="5"/>
          </p:nvPr>
        </p:nvSpPr>
        <p:spPr/>
        <p:txBody>
          <a:bodyPr/>
          <a:lstStyle/>
          <a:p>
            <a:fld id="{A6BC85F4-6612-4B25-9C81-87E4AB9F1958}" type="slidenum">
              <a:rPr lang="de-DE" smtClean="0"/>
              <a:pPr/>
              <a:t>8</a:t>
            </a:fld>
            <a:endParaRPr lang="de-DE" dirty="0"/>
          </a:p>
        </p:txBody>
      </p:sp>
    </p:spTree>
    <p:extLst>
      <p:ext uri="{BB962C8B-B14F-4D97-AF65-F5344CB8AC3E}">
        <p14:creationId xmlns:p14="http://schemas.microsoft.com/office/powerpoint/2010/main" val="1693356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Wir haben gesehen, dass es beim Jahresniederschlag keinen Trend gibt. Dennoch nimmt die Bodenfeuchte ab, wie folgende Auswertung zeigt. Ursache dafür ist insbesondere die Zunahme der Verdunstung, da ja die Atmosphäre pro Grad Erwärmung 7 % mehr Feuchte aufnimmt. Zudem nimmt die Länge der </a:t>
            </a:r>
            <a:r>
              <a:rPr lang="de-DE" dirty="0" err="1"/>
              <a:t>Veg.Periode</a:t>
            </a:r>
            <a:r>
              <a:rPr lang="de-DE" dirty="0"/>
              <a:t> mit steigender Temperatur zu. Ein weiterer Effekt ist die Zunahme der Sonnenscheindauer – dies hat allerdings nur teilweise mit dem KW zu tun, und zwar durch den häufigeren Einfluss des Subtropenhochs, das mit trockenen, also wolkenfreien Bedingungen und daher viel Sonne einhergeht. Mehr Sonne gibt es zudem durch den Rückgang der Luftverschmutzung aufgrund von strengeren Gesetzen. Damit sind weniger Aerosole in der Luft, welche für die Wolkenbildung gebraucht werden – weniger Luftverschmutzung bedeutet mehr Sonne</a:t>
            </a:r>
          </a:p>
          <a:p>
            <a:endParaRPr lang="de-DE" dirty="0"/>
          </a:p>
          <a:p>
            <a:r>
              <a:rPr lang="de-DE" dirty="0"/>
              <a:t>Zusammen mit der veränderten bzw. geringeren Schneeschmelze in den entsprechend hohen Lagen und dem variableren sowie häufig dann extremeren Niederschlag, wirkt sich die stark gestiegene Verdunstung sehr negativ auf die Bodenfeuchte aus. Durch die immer trockeneren Böden wird der Abfluss in Summe geringer.</a:t>
            </a:r>
          </a:p>
          <a:p>
            <a:endParaRPr lang="de-DE" dirty="0"/>
          </a:p>
          <a:p>
            <a:r>
              <a:rPr lang="de-DE" dirty="0"/>
              <a:t>SPEI berücksichtigt explizit auch die gestiegene Verdunstung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Zeitreihe SPEI (jeweils Jahresmittel Aug-Juli) seit ~1845 (https://www.geosphere.at/de/aktuelles/news/trockenste-periode-in-oesterreich-in-176-jahren-messgeschichte)</a:t>
            </a:r>
          </a:p>
          <a:p>
            <a:r>
              <a:rPr lang="de-DE" dirty="0"/>
              <a:t>Juli 2026: 12-Monats-SPEI unter −4   =&gt; die vergangenen zwölf Monate als trockenste Periode der österreichischen Messgeschichte. </a:t>
            </a:r>
          </a:p>
          <a:p>
            <a:endParaRPr lang="de-DE" dirty="0"/>
          </a:p>
          <a:p>
            <a:r>
              <a:rPr lang="de-DE" dirty="0"/>
              <a:t>Bodenfeuchte-Kurve: </a:t>
            </a:r>
          </a:p>
          <a:p>
            <a:pPr marL="171450" indent="-171450">
              <a:buFontTx/>
              <a:buChar char="-"/>
            </a:pPr>
            <a:r>
              <a:rPr lang="de-DE" dirty="0"/>
              <a:t>Minimum um 1860: Neusiedler See zum letzten Mal vollständig ausgetrocknet</a:t>
            </a:r>
          </a:p>
          <a:p>
            <a:pPr marL="171450" indent="-171450">
              <a:buFontTx/>
              <a:buChar char="-"/>
            </a:pPr>
            <a:r>
              <a:rPr lang="de-DE" dirty="0"/>
              <a:t>Minimum um 1940: extremes Niedrigwasser Donau</a:t>
            </a:r>
          </a:p>
          <a:p>
            <a:pPr marL="171450" indent="-171450">
              <a:buFontTx/>
              <a:buChar char="-"/>
            </a:pPr>
            <a:r>
              <a:rPr lang="de-DE" dirty="0"/>
              <a:t>Seit 2010er-Jahren: rezente Dürre mit Extremum 2026</a:t>
            </a:r>
          </a:p>
        </p:txBody>
      </p:sp>
      <p:sp>
        <p:nvSpPr>
          <p:cNvPr id="4" name="Foliennummernplatzhalter 3"/>
          <p:cNvSpPr>
            <a:spLocks noGrp="1"/>
          </p:cNvSpPr>
          <p:nvPr>
            <p:ph type="sldNum" sz="quarter" idx="5"/>
          </p:nvPr>
        </p:nvSpPr>
        <p:spPr/>
        <p:txBody>
          <a:bodyPr/>
          <a:lstStyle/>
          <a:p>
            <a:fld id="{A6BC85F4-6612-4B25-9C81-87E4AB9F1958}" type="slidenum">
              <a:rPr lang="de-DE" smtClean="0"/>
              <a:pPr/>
              <a:t>9</a:t>
            </a:fld>
            <a:endParaRPr lang="de-DE" dirty="0"/>
          </a:p>
        </p:txBody>
      </p:sp>
    </p:spTree>
    <p:extLst>
      <p:ext uri="{BB962C8B-B14F-4D97-AF65-F5344CB8AC3E}">
        <p14:creationId xmlns:p14="http://schemas.microsoft.com/office/powerpoint/2010/main" val="3553542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10</a:t>
            </a:fld>
            <a:endParaRPr lang="de-DE" dirty="0"/>
          </a:p>
        </p:txBody>
      </p:sp>
    </p:spTree>
    <p:extLst>
      <p:ext uri="{BB962C8B-B14F-4D97-AF65-F5344CB8AC3E}">
        <p14:creationId xmlns:p14="http://schemas.microsoft.com/office/powerpoint/2010/main" val="924735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Nach dem Aus von RCP8.5 ist neue Worst-Case-Szenario: SSP3-7.0:  </a:t>
            </a:r>
            <a:r>
              <a:rPr lang="de-DE" b="1" u="none" strike="noStrike" dirty="0">
                <a:effectLst/>
                <a:latin typeface="Source Sans Pro" panose="020B0503030403020204" pitchFamily="34" charset="0"/>
              </a:rPr>
              <a:t>Temperatur:</a:t>
            </a:r>
            <a:r>
              <a:rPr lang="de-DE" dirty="0"/>
              <a:t> Es beschreibt eine etwa </a:t>
            </a:r>
            <a:r>
              <a:rPr lang="de-DE" b="1" u="none" strike="noStrike" dirty="0">
                <a:effectLst/>
                <a:latin typeface="Source Sans Pro" panose="020B0503030403020204" pitchFamily="34" charset="0"/>
              </a:rPr>
              <a:t>3,5 °C</a:t>
            </a:r>
            <a:r>
              <a:rPr lang="de-DE" dirty="0"/>
              <a:t> wärmere Welt bis zum Ende des Jahrhunderts gegenüber dem vorindustriellen Niveau</a:t>
            </a:r>
          </a:p>
          <a:p>
            <a:r>
              <a:rPr lang="de-DE" dirty="0"/>
              <a:t>(Das Szenario simuliert eine fragmentierte Welt mit starkem Nationalismus, geringer internationaler Zusammenarbeit, sinkenden Investitionen in Bildung und Technologie sowie einem anhaltend hohen Verbrauch fossiler Rohstoffe in bestimmten Regionen)</a:t>
            </a:r>
          </a:p>
        </p:txBody>
      </p:sp>
      <p:sp>
        <p:nvSpPr>
          <p:cNvPr id="4" name="Foliennummernplatzhalter 3"/>
          <p:cNvSpPr>
            <a:spLocks noGrp="1"/>
          </p:cNvSpPr>
          <p:nvPr>
            <p:ph type="sldNum" sz="quarter" idx="5"/>
          </p:nvPr>
        </p:nvSpPr>
        <p:spPr/>
        <p:txBody>
          <a:bodyPr/>
          <a:lstStyle/>
          <a:p>
            <a:fld id="{A6BC85F4-6612-4B25-9C81-87E4AB9F1958}" type="slidenum">
              <a:rPr lang="de-DE" smtClean="0"/>
              <a:pPr/>
              <a:t>12</a:t>
            </a:fld>
            <a:endParaRPr lang="de-DE" dirty="0"/>
          </a:p>
        </p:txBody>
      </p:sp>
    </p:spTree>
    <p:extLst>
      <p:ext uri="{BB962C8B-B14F-4D97-AF65-F5344CB8AC3E}">
        <p14:creationId xmlns:p14="http://schemas.microsoft.com/office/powerpoint/2010/main" val="2793912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13</a:t>
            </a:fld>
            <a:endParaRPr lang="de-DE" dirty="0"/>
          </a:p>
        </p:txBody>
      </p:sp>
    </p:spTree>
    <p:extLst>
      <p:ext uri="{BB962C8B-B14F-4D97-AF65-F5344CB8AC3E}">
        <p14:creationId xmlns:p14="http://schemas.microsoft.com/office/powerpoint/2010/main" val="312972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Achtung: Vertrauenswürdigkeit bei Summen gering, bei Extremniederschlägen höher, da Temperatur-abhängig (höheres Vertrauen in Temperatur-Änderung als bei Niederschlag)</a:t>
            </a:r>
          </a:p>
        </p:txBody>
      </p:sp>
      <p:sp>
        <p:nvSpPr>
          <p:cNvPr id="4" name="Foliennummernplatzhalter 3"/>
          <p:cNvSpPr>
            <a:spLocks noGrp="1"/>
          </p:cNvSpPr>
          <p:nvPr>
            <p:ph type="sldNum" sz="quarter" idx="5"/>
          </p:nvPr>
        </p:nvSpPr>
        <p:spPr/>
        <p:txBody>
          <a:bodyPr/>
          <a:lstStyle/>
          <a:p>
            <a:fld id="{A6BC85F4-6612-4B25-9C81-87E4AB9F1958}" type="slidenum">
              <a:rPr lang="de-DE" smtClean="0"/>
              <a:pPr/>
              <a:t>14</a:t>
            </a:fld>
            <a:endParaRPr lang="de-DE" dirty="0"/>
          </a:p>
        </p:txBody>
      </p:sp>
    </p:spTree>
    <p:extLst>
      <p:ext uri="{BB962C8B-B14F-4D97-AF65-F5344CB8AC3E}">
        <p14:creationId xmlns:p14="http://schemas.microsoft.com/office/powerpoint/2010/main" val="3691216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Standard-Artikel 2.10.2026 – Gletscherschmelze geht noch schneller als von </a:t>
            </a:r>
            <a:r>
              <a:rPr lang="de-DE" dirty="0" err="1"/>
              <a:t>Wissenschafter:innen</a:t>
            </a:r>
            <a:r>
              <a:rPr lang="de-DE" dirty="0"/>
              <a:t> „gedacht“ (modelliert)</a:t>
            </a:r>
          </a:p>
        </p:txBody>
      </p:sp>
      <p:sp>
        <p:nvSpPr>
          <p:cNvPr id="4" name="Foliennummernplatzhalter 3"/>
          <p:cNvSpPr>
            <a:spLocks noGrp="1"/>
          </p:cNvSpPr>
          <p:nvPr>
            <p:ph type="sldNum" sz="quarter" idx="5"/>
          </p:nvPr>
        </p:nvSpPr>
        <p:spPr/>
        <p:txBody>
          <a:bodyPr/>
          <a:lstStyle/>
          <a:p>
            <a:fld id="{A6BC85F4-6612-4B25-9C81-87E4AB9F1958}" type="slidenum">
              <a:rPr lang="de-DE" smtClean="0"/>
              <a:pPr/>
              <a:t>15</a:t>
            </a:fld>
            <a:endParaRPr lang="de-DE" dirty="0"/>
          </a:p>
        </p:txBody>
      </p:sp>
    </p:spTree>
    <p:extLst>
      <p:ext uri="{BB962C8B-B14F-4D97-AF65-F5344CB8AC3E}">
        <p14:creationId xmlns:p14="http://schemas.microsoft.com/office/powerpoint/2010/main" val="4111729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Hochwasser an der Enns bei Steyr Sept. 2024</a:t>
            </a:r>
          </a:p>
        </p:txBody>
      </p:sp>
      <p:sp>
        <p:nvSpPr>
          <p:cNvPr id="4" name="Foliennummernplatzhalter 3"/>
          <p:cNvSpPr>
            <a:spLocks noGrp="1"/>
          </p:cNvSpPr>
          <p:nvPr>
            <p:ph type="sldNum" sz="quarter" idx="5"/>
          </p:nvPr>
        </p:nvSpPr>
        <p:spPr/>
        <p:txBody>
          <a:bodyPr/>
          <a:lstStyle/>
          <a:p>
            <a:fld id="{A6BC85F4-6612-4B25-9C81-87E4AB9F1958}" type="slidenum">
              <a:rPr lang="de-DE" smtClean="0"/>
              <a:pPr/>
              <a:t>17</a:t>
            </a:fld>
            <a:endParaRPr lang="de-DE" dirty="0"/>
          </a:p>
        </p:txBody>
      </p:sp>
    </p:spTree>
    <p:extLst>
      <p:ext uri="{BB962C8B-B14F-4D97-AF65-F5344CB8AC3E}">
        <p14:creationId xmlns:p14="http://schemas.microsoft.com/office/powerpoint/2010/main" val="3665516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Jahresniederschlagsmenge hat sich nicht wesentlich verändert, in Zukunft vielleicht eine kleine Abnahme, Projektionen aber unsicher</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Starkniederschläge: </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Wichtig zu unterscheiden zwischen kurzfristigen Starkniederschlägen (konvektive Ereignisse) and langanhaltenden Starkniederschlägen (Synoptische Ereignisse)</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Kurzfristige Starkniederschläge haben zugenommen, in enger Kopplung mit der Temperaturentwicklung (C-C </a:t>
            </a:r>
            <a:r>
              <a:rPr lang="de-DE" altLang="de-DE" sz="1200" dirty="0" err="1"/>
              <a:t>Scaling</a:t>
            </a:r>
            <a:r>
              <a:rPr lang="de-DE" altLang="de-DE" sz="1200" dirty="0"/>
              <a:t>)</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Langfristige Starkniederschläge haben von 1980-2010 auch zugenommen aber weniger stark und die Zunahme war im Wesentlich gesteuert durch eine Zunahmen an Starkniederschlags-Wetterlagen (</a:t>
            </a:r>
            <a:r>
              <a:rPr lang="de-DE" altLang="de-DE" sz="1200" dirty="0" err="1"/>
              <a:t>Vb</a:t>
            </a:r>
            <a:r>
              <a:rPr lang="de-DE" altLang="de-DE" sz="1200" dirty="0"/>
              <a:t>), seither sind wir auf einem Plateau, mit einer Abnahme in den letzten Jahren</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Starkniederschläge in der Zukunft: Weitere Zunahme bei kurzfristigen erwartet, eher unsicher bei den Langfristigen</a:t>
            </a:r>
          </a:p>
          <a:p>
            <a:pPr marL="0" marR="0" lvl="0" indent="0" algn="l" defTabSz="914400" rtl="0" eaLnBrk="0" fontAlgn="base" latinLnBrk="0" hangingPunct="0">
              <a:lnSpc>
                <a:spcPts val="2800"/>
              </a:lnSpc>
              <a:spcBef>
                <a:spcPct val="0"/>
              </a:spcBef>
              <a:spcAft>
                <a:spcPct val="0"/>
              </a:spcAft>
              <a:buClrTx/>
              <a:buSzTx/>
              <a:buFontTx/>
              <a:buChar char="•"/>
              <a:tabLst/>
            </a:pPr>
            <a:r>
              <a:rPr lang="de-DE" altLang="de-DE" sz="1200" dirty="0"/>
              <a:t>  Die Verdunstung hat und wird in Zukunft weiter ansteigen, somit schnelleres Austrocknen der Böden und die Gefahr für Dürre im Sommer steigt. </a:t>
            </a:r>
            <a:endParaRPr lang="de-DE"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18</a:t>
            </a:fld>
            <a:endParaRPr lang="de-DE" dirty="0"/>
          </a:p>
        </p:txBody>
      </p:sp>
    </p:spTree>
    <p:extLst>
      <p:ext uri="{BB962C8B-B14F-4D97-AF65-F5344CB8AC3E}">
        <p14:creationId xmlns:p14="http://schemas.microsoft.com/office/powerpoint/2010/main" val="26240966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0" dirty="0"/>
          </a:p>
        </p:txBody>
      </p:sp>
      <p:sp>
        <p:nvSpPr>
          <p:cNvPr id="4" name="Foliennummernplatzhalter 3"/>
          <p:cNvSpPr>
            <a:spLocks noGrp="1"/>
          </p:cNvSpPr>
          <p:nvPr>
            <p:ph type="sldNum" sz="quarter" idx="5"/>
          </p:nvPr>
        </p:nvSpPr>
        <p:spPr/>
        <p:txBody>
          <a:bodyPr/>
          <a:lstStyle/>
          <a:p>
            <a:fld id="{A6BC85F4-6612-4B25-9C81-87E4AB9F1958}" type="slidenum">
              <a:rPr lang="de-DE" smtClean="0"/>
              <a:pPr/>
              <a:t>19</a:t>
            </a:fld>
            <a:endParaRPr lang="de-DE" dirty="0"/>
          </a:p>
        </p:txBody>
      </p:sp>
    </p:spTree>
    <p:extLst>
      <p:ext uri="{BB962C8B-B14F-4D97-AF65-F5344CB8AC3E}">
        <p14:creationId xmlns:p14="http://schemas.microsoft.com/office/powerpoint/2010/main" val="4045723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6B2274AB-C485-D15A-C566-44CD0286602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016"/>
            <a:ext cx="12192000" cy="6855968"/>
          </a:xfrm>
          <a:prstGeom prst="rect">
            <a:avLst/>
          </a:prstGeom>
        </p:spPr>
      </p:pic>
      <p:sp>
        <p:nvSpPr>
          <p:cNvPr id="2" name="Titel 1">
            <a:extLst>
              <a:ext uri="{FF2B5EF4-FFF2-40B4-BE49-F238E27FC236}">
                <a16:creationId xmlns:a16="http://schemas.microsoft.com/office/drawing/2014/main" id="{8965F7CF-F074-86AE-4D08-4BE6B5DD877A}"/>
              </a:ext>
            </a:extLst>
          </p:cNvPr>
          <p:cNvSpPr>
            <a:spLocks noGrp="1"/>
          </p:cNvSpPr>
          <p:nvPr>
            <p:ph type="title"/>
          </p:nvPr>
        </p:nvSpPr>
        <p:spPr>
          <a:xfrm>
            <a:off x="838200" y="1428750"/>
            <a:ext cx="10515600" cy="1511300"/>
          </a:xfrm>
        </p:spPr>
        <p:txBody>
          <a:bodyPr bIns="0" anchor="b"/>
          <a:lstStyle>
            <a:lvl1pPr>
              <a:lnSpc>
                <a:spcPct val="100000"/>
              </a:lnSpc>
              <a:defRPr sz="4800" spc="120" baseline="0">
                <a:solidFill>
                  <a:schemeClr val="tx2"/>
                </a:solidFill>
                <a:latin typeface="Source Sans Pro" panose="020B0503030403020204" pitchFamily="34" charset="0"/>
              </a:defRPr>
            </a:lvl1pPr>
          </a:lstStyle>
          <a:p>
            <a:r>
              <a:rPr lang="de-DE" noProof="0" dirty="0"/>
              <a:t>Mastertitelformat bearbeiten</a:t>
            </a:r>
          </a:p>
        </p:txBody>
      </p:sp>
      <p:sp>
        <p:nvSpPr>
          <p:cNvPr id="11" name="Text Placeholder 12">
            <a:extLst>
              <a:ext uri="{FF2B5EF4-FFF2-40B4-BE49-F238E27FC236}">
                <a16:creationId xmlns:a16="http://schemas.microsoft.com/office/drawing/2014/main" id="{FB483824-3F8F-A288-5E24-AD0404FE7C5E}"/>
              </a:ext>
            </a:extLst>
          </p:cNvPr>
          <p:cNvSpPr>
            <a:spLocks noGrp="1"/>
          </p:cNvSpPr>
          <p:nvPr>
            <p:ph type="body" sz="quarter" idx="13" hasCustomPrompt="1"/>
          </p:nvPr>
        </p:nvSpPr>
        <p:spPr>
          <a:xfrm>
            <a:off x="838200" y="2899410"/>
            <a:ext cx="5991225" cy="393700"/>
          </a:xfrm>
        </p:spPr>
        <p:txBody>
          <a:bodyPr bIns="0" anchor="b"/>
          <a:lstStyle>
            <a:lvl1pPr marL="0" indent="0">
              <a:buFontTx/>
              <a:buNone/>
              <a:defRPr sz="1800" b="1"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Untertitel einfügen</a:t>
            </a:r>
          </a:p>
        </p:txBody>
      </p:sp>
      <p:sp>
        <p:nvSpPr>
          <p:cNvPr id="13" name="Bildplatzhalter 12">
            <a:extLst>
              <a:ext uri="{FF2B5EF4-FFF2-40B4-BE49-F238E27FC236}">
                <a16:creationId xmlns:a16="http://schemas.microsoft.com/office/drawing/2014/main" id="{74F51188-3346-35AA-99A8-7D99EB9AFFE2}"/>
              </a:ext>
            </a:extLst>
          </p:cNvPr>
          <p:cNvSpPr>
            <a:spLocks noGrp="1"/>
          </p:cNvSpPr>
          <p:nvPr>
            <p:ph type="pic" sz="quarter" idx="14"/>
          </p:nvPr>
        </p:nvSpPr>
        <p:spPr>
          <a:xfrm>
            <a:off x="6953250" y="2959100"/>
            <a:ext cx="4295775" cy="3422650"/>
          </a:xfrm>
          <a:solidFill>
            <a:schemeClr val="bg1">
              <a:lumMod val="85000"/>
            </a:schemeClr>
          </a:solidFill>
        </p:spPr>
        <p:txBody>
          <a:bodyPr anchor="ctr"/>
          <a:lstStyle>
            <a:lvl1pPr marL="0" indent="0" algn="ctr">
              <a:buFontTx/>
              <a:buNone/>
              <a:defRPr sz="1400">
                <a:latin typeface="Source Sans Pro" panose="020B0503030403020204" pitchFamily="34" charset="0"/>
              </a:defRPr>
            </a:lvl1pPr>
          </a:lstStyle>
          <a:p>
            <a:endParaRPr lang="de-DE" noProof="0" dirty="0"/>
          </a:p>
        </p:txBody>
      </p:sp>
      <p:sp>
        <p:nvSpPr>
          <p:cNvPr id="14" name="Text Placeholder 12">
            <a:extLst>
              <a:ext uri="{FF2B5EF4-FFF2-40B4-BE49-F238E27FC236}">
                <a16:creationId xmlns:a16="http://schemas.microsoft.com/office/drawing/2014/main" id="{D3DC9E49-617B-0609-A2B6-76989E86714C}"/>
              </a:ext>
            </a:extLst>
          </p:cNvPr>
          <p:cNvSpPr>
            <a:spLocks noGrp="1"/>
          </p:cNvSpPr>
          <p:nvPr>
            <p:ph type="body" sz="quarter" idx="15" hasCustomPrompt="1"/>
          </p:nvPr>
        </p:nvSpPr>
        <p:spPr>
          <a:xfrm>
            <a:off x="838201" y="5805171"/>
            <a:ext cx="3308350" cy="393700"/>
          </a:xfrm>
        </p:spPr>
        <p:txBody>
          <a:bodyPr bIns="0" anchor="b"/>
          <a:lstStyle>
            <a:lvl1pPr marL="0" indent="0">
              <a:buFontTx/>
              <a:buNone/>
              <a:defRPr sz="1800" b="0"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Datum</a:t>
            </a:r>
          </a:p>
        </p:txBody>
      </p:sp>
      <p:sp>
        <p:nvSpPr>
          <p:cNvPr id="15" name="Text Placeholder 12">
            <a:extLst>
              <a:ext uri="{FF2B5EF4-FFF2-40B4-BE49-F238E27FC236}">
                <a16:creationId xmlns:a16="http://schemas.microsoft.com/office/drawing/2014/main" id="{005284D5-B572-1996-C521-2E986BA99DEE}"/>
              </a:ext>
            </a:extLst>
          </p:cNvPr>
          <p:cNvSpPr>
            <a:spLocks noGrp="1"/>
          </p:cNvSpPr>
          <p:nvPr>
            <p:ph type="body" sz="quarter" idx="16" hasCustomPrompt="1"/>
          </p:nvPr>
        </p:nvSpPr>
        <p:spPr>
          <a:xfrm>
            <a:off x="838200" y="4279276"/>
            <a:ext cx="5991225" cy="393700"/>
          </a:xfrm>
        </p:spPr>
        <p:txBody>
          <a:bodyPr bIns="0" anchor="t"/>
          <a:lstStyle>
            <a:lvl1pPr marL="0" indent="0">
              <a:spcBef>
                <a:spcPts val="0"/>
              </a:spcBef>
              <a:buFontTx/>
              <a:buNone/>
              <a:defRPr sz="1800" b="1"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Kontakt einfügen</a:t>
            </a:r>
          </a:p>
        </p:txBody>
      </p:sp>
      <p:sp>
        <p:nvSpPr>
          <p:cNvPr id="16" name="Text Placeholder 12">
            <a:extLst>
              <a:ext uri="{FF2B5EF4-FFF2-40B4-BE49-F238E27FC236}">
                <a16:creationId xmlns:a16="http://schemas.microsoft.com/office/drawing/2014/main" id="{C3F8AAC2-2F68-4044-776A-D35A12362E13}"/>
              </a:ext>
            </a:extLst>
          </p:cNvPr>
          <p:cNvSpPr>
            <a:spLocks noGrp="1"/>
          </p:cNvSpPr>
          <p:nvPr>
            <p:ph type="body" sz="quarter" idx="17" hasCustomPrompt="1"/>
          </p:nvPr>
        </p:nvSpPr>
        <p:spPr>
          <a:xfrm>
            <a:off x="838200" y="961366"/>
            <a:ext cx="5991225" cy="393700"/>
          </a:xfrm>
        </p:spPr>
        <p:txBody>
          <a:bodyPr bIns="0" anchor="b"/>
          <a:lstStyle>
            <a:lvl1pPr marL="0" indent="0">
              <a:buFontTx/>
              <a:buNone/>
              <a:defRPr sz="1800" b="0"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Zusatztitel einfügen</a:t>
            </a:r>
          </a:p>
        </p:txBody>
      </p:sp>
      <p:pic>
        <p:nvPicPr>
          <p:cNvPr id="18" name="Picture 6">
            <a:extLst>
              <a:ext uri="{FF2B5EF4-FFF2-40B4-BE49-F238E27FC236}">
                <a16:creationId xmlns:a16="http://schemas.microsoft.com/office/drawing/2014/main" id="{F7E31563-BA65-0388-BA8D-9BEA24C3FC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485750" y="549080"/>
            <a:ext cx="2217062" cy="686183"/>
          </a:xfrm>
          <a:prstGeom prst="rect">
            <a:avLst/>
          </a:prstGeom>
        </p:spPr>
      </p:pic>
    </p:spTree>
    <p:extLst>
      <p:ext uri="{BB962C8B-B14F-4D97-AF65-F5344CB8AC3E}">
        <p14:creationId xmlns:p14="http://schemas.microsoft.com/office/powerpoint/2010/main" val="461000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amp;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a:xfrm>
            <a:off x="327804" y="77638"/>
            <a:ext cx="10119702" cy="586596"/>
          </a:xfrm>
        </p:spPr>
        <p:txBody>
          <a:bodyPr/>
          <a:lstStyle>
            <a:lvl1pPr>
              <a:defRPr sz="2800"/>
            </a:lvl1pPr>
          </a:lstStyle>
          <a:p>
            <a:r>
              <a:rPr lang="de-AT" noProof="0" dirty="0"/>
              <a:t>Mastertitelformat bearbeiten</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dirty="0"/>
              <a:t>© </a:t>
            </a:r>
            <a:r>
              <a:rPr lang="de-DE" noProof="0" dirty="0" err="1"/>
              <a:t>GeoSphere</a:t>
            </a:r>
            <a:r>
              <a:rPr lang="de-DE" noProof="0" dirty="0"/>
              <a:t> Austria</a:t>
            </a:r>
            <a:endParaRPr lang="de-AT" noProof="0" dirty="0"/>
          </a:p>
        </p:txBody>
      </p:sp>
      <p:sp>
        <p:nvSpPr>
          <p:cNvPr id="4" name="Inhaltsplatzhalter 2">
            <a:extLst>
              <a:ext uri="{FF2B5EF4-FFF2-40B4-BE49-F238E27FC236}">
                <a16:creationId xmlns:a16="http://schemas.microsoft.com/office/drawing/2014/main" id="{5EF4F4E6-86C9-C803-5603-C308D2818D91}"/>
              </a:ext>
            </a:extLst>
          </p:cNvPr>
          <p:cNvSpPr>
            <a:spLocks noGrp="1"/>
          </p:cNvSpPr>
          <p:nvPr>
            <p:ph idx="1"/>
          </p:nvPr>
        </p:nvSpPr>
        <p:spPr>
          <a:xfrm>
            <a:off x="327803" y="1589066"/>
            <a:ext cx="11404121" cy="4768602"/>
          </a:xfrm>
        </p:spPr>
        <p:txBody>
          <a:bodyPr tIns="0" numCol="1" spcCol="360000"/>
          <a:lstStyle>
            <a:lvl1pPr marL="0" indent="0">
              <a:lnSpc>
                <a:spcPct val="100000"/>
              </a:lnSpc>
              <a:buFontTx/>
              <a:buNone/>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5" name="Text Placeholder 12">
            <a:extLst>
              <a:ext uri="{FF2B5EF4-FFF2-40B4-BE49-F238E27FC236}">
                <a16:creationId xmlns:a16="http://schemas.microsoft.com/office/drawing/2014/main" id="{2AFB9AB2-E813-CE55-9398-657C99B2E9F3}"/>
              </a:ext>
            </a:extLst>
          </p:cNvPr>
          <p:cNvSpPr>
            <a:spLocks noGrp="1"/>
          </p:cNvSpPr>
          <p:nvPr>
            <p:ph type="body" sz="quarter" idx="13" hasCustomPrompt="1"/>
          </p:nvPr>
        </p:nvSpPr>
        <p:spPr>
          <a:xfrm>
            <a:off x="327803" y="969782"/>
            <a:ext cx="11404121" cy="393700"/>
          </a:xfrm>
        </p:spPr>
        <p:txBody>
          <a:bodyPr bIns="0" anchor="b"/>
          <a:lstStyle>
            <a:lvl1pPr marL="0" indent="0">
              <a:spcBef>
                <a:spcPts val="0"/>
              </a:spcBef>
              <a:buFontTx/>
              <a:buNone/>
              <a:defRPr sz="2400"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Überschrift</a:t>
            </a:r>
          </a:p>
        </p:txBody>
      </p:sp>
    </p:spTree>
    <p:extLst>
      <p:ext uri="{BB962C8B-B14F-4D97-AF65-F5344CB8AC3E}">
        <p14:creationId xmlns:p14="http://schemas.microsoft.com/office/powerpoint/2010/main" val="7053882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amp;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a:xfrm>
            <a:off x="327804" y="77638"/>
            <a:ext cx="10119702" cy="586596"/>
          </a:xfrm>
        </p:spPr>
        <p:txBody>
          <a:bodyPr/>
          <a:lstStyle>
            <a:lvl1pPr>
              <a:defRPr sz="2800"/>
            </a:lvl1pPr>
          </a:lstStyle>
          <a:p>
            <a:r>
              <a:rPr lang="de-AT" noProof="0" dirty="0"/>
              <a:t>Mastertitelformat bearbeiten</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a:t>© GeoSphere Austria</a:t>
            </a:r>
            <a:endParaRPr lang="de-AT" noProof="0" dirty="0"/>
          </a:p>
        </p:txBody>
      </p:sp>
      <p:sp>
        <p:nvSpPr>
          <p:cNvPr id="4" name="Inhaltsplatzhalter 2">
            <a:extLst>
              <a:ext uri="{FF2B5EF4-FFF2-40B4-BE49-F238E27FC236}">
                <a16:creationId xmlns:a16="http://schemas.microsoft.com/office/drawing/2014/main" id="{5EF4F4E6-86C9-C803-5603-C308D2818D91}"/>
              </a:ext>
            </a:extLst>
          </p:cNvPr>
          <p:cNvSpPr>
            <a:spLocks noGrp="1"/>
          </p:cNvSpPr>
          <p:nvPr>
            <p:ph idx="1"/>
          </p:nvPr>
        </p:nvSpPr>
        <p:spPr>
          <a:xfrm>
            <a:off x="327803" y="931653"/>
            <a:ext cx="11404121" cy="5426015"/>
          </a:xfrm>
        </p:spPr>
        <p:txBody>
          <a:bodyPr tIns="0" numCol="1" spcCol="360000"/>
          <a:lstStyle>
            <a:lvl1pPr marL="0" indent="0">
              <a:lnSpc>
                <a:spcPct val="100000"/>
              </a:lnSpc>
              <a:buFontTx/>
              <a:buNone/>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Tree>
    <p:extLst>
      <p:ext uri="{BB962C8B-B14F-4D97-AF65-F5344CB8AC3E}">
        <p14:creationId xmlns:p14="http://schemas.microsoft.com/office/powerpoint/2010/main" val="83974619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amp;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a:xfrm>
            <a:off x="327804" y="77638"/>
            <a:ext cx="10119702" cy="586596"/>
          </a:xfrm>
        </p:spPr>
        <p:txBody>
          <a:bodyPr/>
          <a:lstStyle>
            <a:lvl1pPr>
              <a:defRPr sz="2800"/>
            </a:lvl1pPr>
          </a:lstStyle>
          <a:p>
            <a:r>
              <a:rPr lang="de-AT" noProof="0" dirty="0"/>
              <a:t>Mastertitelformat bearbeiten</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a:t>© GeoSphere Austria</a:t>
            </a:r>
            <a:endParaRPr lang="de-AT" noProof="0" dirty="0"/>
          </a:p>
        </p:txBody>
      </p:sp>
    </p:spTree>
    <p:extLst>
      <p:ext uri="{BB962C8B-B14F-4D97-AF65-F5344CB8AC3E}">
        <p14:creationId xmlns:p14="http://schemas.microsoft.com/office/powerpoint/2010/main" val="321457168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88416B4-AD5B-9FB8-3FDE-FA45D78AD2FE}"/>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016"/>
            <a:ext cx="12192000" cy="6855968"/>
          </a:xfrm>
          <a:prstGeom prst="rect">
            <a:avLst/>
          </a:prstGeom>
        </p:spPr>
      </p:pic>
      <p:sp>
        <p:nvSpPr>
          <p:cNvPr id="6" name="Textplatzhalter 5">
            <a:extLst>
              <a:ext uri="{FF2B5EF4-FFF2-40B4-BE49-F238E27FC236}">
                <a16:creationId xmlns:a16="http://schemas.microsoft.com/office/drawing/2014/main" id="{7DA9F92D-FA58-BA72-AE2C-3CFBF6688C15}"/>
              </a:ext>
            </a:extLst>
          </p:cNvPr>
          <p:cNvSpPr>
            <a:spLocks noGrp="1"/>
          </p:cNvSpPr>
          <p:nvPr>
            <p:ph type="body" sz="quarter" idx="17" hasCustomPrompt="1"/>
          </p:nvPr>
        </p:nvSpPr>
        <p:spPr>
          <a:xfrm>
            <a:off x="838200" y="2440142"/>
            <a:ext cx="10451123" cy="939800"/>
          </a:xfrm>
        </p:spPr>
        <p:txBody>
          <a:bodyPr anchor="ctr"/>
          <a:lstStyle>
            <a:lvl1pPr algn="l">
              <a:lnSpc>
                <a:spcPct val="100000"/>
              </a:lnSpc>
              <a:spcBef>
                <a:spcPts val="0"/>
              </a:spcBef>
              <a:defRPr lang="de-AT" sz="4400" b="1" i="0" u="none" strike="noStrike" kern="1200" cap="none" baseline="0" dirty="0">
                <a:solidFill>
                  <a:schemeClr val="accent1"/>
                </a:solidFill>
                <a:latin typeface="+mn-lt"/>
                <a:ea typeface="+mn-ea"/>
                <a:cs typeface="+mn-cs"/>
              </a:defRPr>
            </a:lvl1pPr>
          </a:lstStyle>
          <a:p>
            <a:pPr lvl="0"/>
            <a:r>
              <a:rPr lang="de-DE" dirty="0"/>
              <a:t>Vielen Dank für Ihre Aufmerksamkeit!</a:t>
            </a:r>
            <a:endParaRPr lang="de-AT" dirty="0"/>
          </a:p>
        </p:txBody>
      </p:sp>
      <p:pic>
        <p:nvPicPr>
          <p:cNvPr id="5" name="Picture 6">
            <a:extLst>
              <a:ext uri="{FF2B5EF4-FFF2-40B4-BE49-F238E27FC236}">
                <a16:creationId xmlns:a16="http://schemas.microsoft.com/office/drawing/2014/main" id="{32A39D51-AE7D-F242-6F2B-A9F7E9D046B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485750" y="549080"/>
            <a:ext cx="2217062" cy="686183"/>
          </a:xfrm>
          <a:prstGeom prst="rect">
            <a:avLst/>
          </a:prstGeom>
        </p:spPr>
      </p:pic>
      <p:sp>
        <p:nvSpPr>
          <p:cNvPr id="7" name="Text Placeholder 12">
            <a:extLst>
              <a:ext uri="{FF2B5EF4-FFF2-40B4-BE49-F238E27FC236}">
                <a16:creationId xmlns:a16="http://schemas.microsoft.com/office/drawing/2014/main" id="{27F2F34A-BCF1-FF2A-355F-320EDAABCE6F}"/>
              </a:ext>
            </a:extLst>
          </p:cNvPr>
          <p:cNvSpPr>
            <a:spLocks noGrp="1"/>
          </p:cNvSpPr>
          <p:nvPr>
            <p:ph type="body" sz="quarter" idx="16" hasCustomPrompt="1"/>
          </p:nvPr>
        </p:nvSpPr>
        <p:spPr>
          <a:xfrm>
            <a:off x="838200" y="5881291"/>
            <a:ext cx="5991225" cy="393700"/>
          </a:xfrm>
        </p:spPr>
        <p:txBody>
          <a:bodyPr bIns="0" anchor="ctr"/>
          <a:lstStyle>
            <a:lvl1pPr marL="0" indent="0">
              <a:spcBef>
                <a:spcPts val="0"/>
              </a:spcBef>
              <a:buFontTx/>
              <a:buNone/>
              <a:defRPr sz="1800" b="1"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Kontakt einfügen</a:t>
            </a:r>
          </a:p>
        </p:txBody>
      </p:sp>
    </p:spTree>
    <p:extLst>
      <p:ext uri="{BB962C8B-B14F-4D97-AF65-F5344CB8AC3E}">
        <p14:creationId xmlns:p14="http://schemas.microsoft.com/office/powerpoint/2010/main" val="141876095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amp; 2-spaltig.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p:txBody>
          <a:bodyPr/>
          <a:lstStyle/>
          <a:p>
            <a:r>
              <a:rPr lang="de-AT" noProof="0" dirty="0"/>
              <a:t>Mastertitelformat bearbeiten</a:t>
            </a:r>
          </a:p>
        </p:txBody>
      </p:sp>
      <p:sp>
        <p:nvSpPr>
          <p:cNvPr id="3" name="Inhaltsplatzhalter 2">
            <a:extLst>
              <a:ext uri="{FF2B5EF4-FFF2-40B4-BE49-F238E27FC236}">
                <a16:creationId xmlns:a16="http://schemas.microsoft.com/office/drawing/2014/main" id="{15E8DB2A-B351-5628-7CB2-C35512B8B493}"/>
              </a:ext>
            </a:extLst>
          </p:cNvPr>
          <p:cNvSpPr>
            <a:spLocks noGrp="1"/>
          </p:cNvSpPr>
          <p:nvPr>
            <p:ph idx="1"/>
          </p:nvPr>
        </p:nvSpPr>
        <p:spPr>
          <a:xfrm>
            <a:off x="838200" y="1977255"/>
            <a:ext cx="10515600" cy="3731691"/>
          </a:xfrm>
        </p:spPr>
        <p:txBody>
          <a:bodyPr tIns="0" numCol="2" spcCol="360000"/>
          <a:lstStyle>
            <a:lvl1pPr marL="0" indent="0">
              <a:lnSpc>
                <a:spcPct val="100000"/>
              </a:lnSpc>
              <a:buFontTx/>
              <a:buNone/>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a:t>© GeoSphere Austria</a:t>
            </a:r>
            <a:endParaRPr lang="de-AT" noProof="0" dirty="0"/>
          </a:p>
        </p:txBody>
      </p:sp>
      <p:sp>
        <p:nvSpPr>
          <p:cNvPr id="12" name="Foliennummernplatzhalter 11">
            <a:extLst>
              <a:ext uri="{FF2B5EF4-FFF2-40B4-BE49-F238E27FC236}">
                <a16:creationId xmlns:a16="http://schemas.microsoft.com/office/drawing/2014/main" id="{0C7402C5-0308-FC1D-23FE-452DC26BC06B}"/>
              </a:ext>
            </a:extLst>
          </p:cNvPr>
          <p:cNvSpPr>
            <a:spLocks noGrp="1"/>
          </p:cNvSpPr>
          <p:nvPr>
            <p:ph type="sldNum" sz="quarter" idx="15"/>
          </p:nvPr>
        </p:nvSpPr>
        <p:spPr/>
        <p:txBody>
          <a:bodyPr/>
          <a:lstStyle/>
          <a:p>
            <a:fld id="{9419B8D7-4B09-4587-AE34-C8E98D5D215D}" type="slidenum">
              <a:rPr lang="de-AT" noProof="0" smtClean="0"/>
              <a:pPr/>
              <a:t>‹Nr.›</a:t>
            </a:fld>
            <a:endParaRPr lang="de-AT" noProof="0" dirty="0"/>
          </a:p>
        </p:txBody>
      </p:sp>
      <p:sp>
        <p:nvSpPr>
          <p:cNvPr id="5" name="Text Placeholder 12">
            <a:extLst>
              <a:ext uri="{FF2B5EF4-FFF2-40B4-BE49-F238E27FC236}">
                <a16:creationId xmlns:a16="http://schemas.microsoft.com/office/drawing/2014/main" id="{8C5AAB6B-6D08-7207-BF6F-DFFD5ECC0419}"/>
              </a:ext>
            </a:extLst>
          </p:cNvPr>
          <p:cNvSpPr>
            <a:spLocks noGrp="1"/>
          </p:cNvSpPr>
          <p:nvPr>
            <p:ph type="body" sz="quarter" idx="13" hasCustomPrompt="1"/>
          </p:nvPr>
        </p:nvSpPr>
        <p:spPr>
          <a:xfrm>
            <a:off x="838200" y="1564505"/>
            <a:ext cx="10515600" cy="393700"/>
          </a:xfrm>
        </p:spPr>
        <p:txBody>
          <a:bodyPr bIns="0" anchor="b"/>
          <a:lstStyle>
            <a:lvl1pPr marL="0" indent="0">
              <a:spcBef>
                <a:spcPts val="0"/>
              </a:spcBef>
              <a:buFontTx/>
              <a:buNone/>
              <a:defRPr sz="2400"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Überschrift</a:t>
            </a:r>
          </a:p>
        </p:txBody>
      </p:sp>
    </p:spTree>
    <p:extLst>
      <p:ext uri="{BB962C8B-B14F-4D97-AF65-F5344CB8AC3E}">
        <p14:creationId xmlns:p14="http://schemas.microsoft.com/office/powerpoint/2010/main" val="326580528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amp;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p:txBody>
          <a:bodyPr/>
          <a:lstStyle/>
          <a:p>
            <a:r>
              <a:rPr lang="de-AT" noProof="0" dirty="0"/>
              <a:t>Mastertitelformat bearbeiten</a:t>
            </a:r>
          </a:p>
        </p:txBody>
      </p:sp>
      <p:sp>
        <p:nvSpPr>
          <p:cNvPr id="3" name="Inhaltsplatzhalter 2">
            <a:extLst>
              <a:ext uri="{FF2B5EF4-FFF2-40B4-BE49-F238E27FC236}">
                <a16:creationId xmlns:a16="http://schemas.microsoft.com/office/drawing/2014/main" id="{15E8DB2A-B351-5628-7CB2-C35512B8B493}"/>
              </a:ext>
            </a:extLst>
          </p:cNvPr>
          <p:cNvSpPr>
            <a:spLocks noGrp="1"/>
          </p:cNvSpPr>
          <p:nvPr>
            <p:ph idx="1"/>
          </p:nvPr>
        </p:nvSpPr>
        <p:spPr>
          <a:xfrm>
            <a:off x="838200" y="1977255"/>
            <a:ext cx="5172075" cy="3731691"/>
          </a:xfrm>
        </p:spPr>
        <p:txBody>
          <a:bodyPr tIns="0" numCol="1" spcCol="360000"/>
          <a:lstStyle>
            <a:lvl1pPr marL="0" indent="0">
              <a:lnSpc>
                <a:spcPct val="100000"/>
              </a:lnSpc>
              <a:buFontTx/>
              <a:buNone/>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a:t>© GeoSphere Austria</a:t>
            </a:r>
            <a:endParaRPr lang="de-AT" noProof="0" dirty="0"/>
          </a:p>
        </p:txBody>
      </p:sp>
      <p:sp>
        <p:nvSpPr>
          <p:cNvPr id="12" name="Foliennummernplatzhalter 11">
            <a:extLst>
              <a:ext uri="{FF2B5EF4-FFF2-40B4-BE49-F238E27FC236}">
                <a16:creationId xmlns:a16="http://schemas.microsoft.com/office/drawing/2014/main" id="{0C7402C5-0308-FC1D-23FE-452DC26BC06B}"/>
              </a:ext>
            </a:extLst>
          </p:cNvPr>
          <p:cNvSpPr>
            <a:spLocks noGrp="1"/>
          </p:cNvSpPr>
          <p:nvPr>
            <p:ph type="sldNum" sz="quarter" idx="15"/>
          </p:nvPr>
        </p:nvSpPr>
        <p:spPr/>
        <p:txBody>
          <a:bodyPr/>
          <a:lstStyle/>
          <a:p>
            <a:fld id="{9419B8D7-4B09-4587-AE34-C8E98D5D215D}" type="slidenum">
              <a:rPr lang="de-AT" noProof="0" smtClean="0"/>
              <a:pPr/>
              <a:t>‹Nr.›</a:t>
            </a:fld>
            <a:endParaRPr lang="de-AT" noProof="0" dirty="0"/>
          </a:p>
        </p:txBody>
      </p:sp>
      <p:sp>
        <p:nvSpPr>
          <p:cNvPr id="5" name="Text Placeholder 12">
            <a:extLst>
              <a:ext uri="{FF2B5EF4-FFF2-40B4-BE49-F238E27FC236}">
                <a16:creationId xmlns:a16="http://schemas.microsoft.com/office/drawing/2014/main" id="{8C5AAB6B-6D08-7207-BF6F-DFFD5ECC0419}"/>
              </a:ext>
            </a:extLst>
          </p:cNvPr>
          <p:cNvSpPr>
            <a:spLocks noGrp="1"/>
          </p:cNvSpPr>
          <p:nvPr>
            <p:ph type="body" sz="quarter" idx="13" hasCustomPrompt="1"/>
          </p:nvPr>
        </p:nvSpPr>
        <p:spPr>
          <a:xfrm>
            <a:off x="838200" y="1564505"/>
            <a:ext cx="5172075" cy="393700"/>
          </a:xfrm>
        </p:spPr>
        <p:txBody>
          <a:bodyPr bIns="0" anchor="b"/>
          <a:lstStyle>
            <a:lvl1pPr marL="0" indent="0">
              <a:spcBef>
                <a:spcPts val="0"/>
              </a:spcBef>
              <a:buFontTx/>
              <a:buNone/>
              <a:defRPr sz="2400"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Überschrift</a:t>
            </a:r>
          </a:p>
        </p:txBody>
      </p:sp>
      <p:sp>
        <p:nvSpPr>
          <p:cNvPr id="4" name="Bildplatzhalter 12">
            <a:extLst>
              <a:ext uri="{FF2B5EF4-FFF2-40B4-BE49-F238E27FC236}">
                <a16:creationId xmlns:a16="http://schemas.microsoft.com/office/drawing/2014/main" id="{91946C8C-66A4-B274-7ED3-7E1AA1610CE5}"/>
              </a:ext>
            </a:extLst>
          </p:cNvPr>
          <p:cNvSpPr>
            <a:spLocks noGrp="1"/>
          </p:cNvSpPr>
          <p:nvPr>
            <p:ph type="pic" sz="quarter" idx="16"/>
          </p:nvPr>
        </p:nvSpPr>
        <p:spPr>
          <a:xfrm>
            <a:off x="6330950" y="1622053"/>
            <a:ext cx="4908550" cy="3769097"/>
          </a:xfrm>
          <a:solidFill>
            <a:schemeClr val="bg1">
              <a:lumMod val="85000"/>
            </a:schemeClr>
          </a:solidFill>
        </p:spPr>
        <p:txBody>
          <a:bodyPr anchor="ctr"/>
          <a:lstStyle>
            <a:lvl1pPr marL="0" indent="0" algn="ctr">
              <a:buFontTx/>
              <a:buNone/>
              <a:defRPr sz="1400">
                <a:latin typeface="Source Sans Pro" panose="020B0503030403020204" pitchFamily="34" charset="0"/>
              </a:defRPr>
            </a:lvl1pPr>
          </a:lstStyle>
          <a:p>
            <a:endParaRPr lang="de-DE" noProof="0" dirty="0"/>
          </a:p>
        </p:txBody>
      </p:sp>
      <p:sp>
        <p:nvSpPr>
          <p:cNvPr id="8" name="Text Placeholder 12">
            <a:extLst>
              <a:ext uri="{FF2B5EF4-FFF2-40B4-BE49-F238E27FC236}">
                <a16:creationId xmlns:a16="http://schemas.microsoft.com/office/drawing/2014/main" id="{D907F15A-8B66-370E-1195-ABA05250F0E4}"/>
              </a:ext>
            </a:extLst>
          </p:cNvPr>
          <p:cNvSpPr>
            <a:spLocks noGrp="1"/>
          </p:cNvSpPr>
          <p:nvPr>
            <p:ph type="body" sz="quarter" idx="17" hasCustomPrompt="1"/>
          </p:nvPr>
        </p:nvSpPr>
        <p:spPr>
          <a:xfrm>
            <a:off x="6330950" y="5522595"/>
            <a:ext cx="4908550" cy="277904"/>
          </a:xfrm>
        </p:spPr>
        <p:txBody>
          <a:bodyPr lIns="0" rIns="0" bIns="0" anchor="t"/>
          <a:lstStyle>
            <a:lvl1pPr marL="0" indent="0">
              <a:spcBef>
                <a:spcPts val="0"/>
              </a:spcBef>
              <a:buFontTx/>
              <a:buNone/>
              <a:defRPr sz="1200" b="0" i="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Bildunterschrift einfügen</a:t>
            </a:r>
          </a:p>
        </p:txBody>
      </p:sp>
    </p:spTree>
    <p:extLst>
      <p:ext uri="{BB962C8B-B14F-4D97-AF65-F5344CB8AC3E}">
        <p14:creationId xmlns:p14="http://schemas.microsoft.com/office/powerpoint/2010/main" val="306106466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fobox &amp; Hinweis">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BB83FFD8-A27A-2A7F-14F0-926EBFFF9F72}"/>
              </a:ext>
            </a:extLst>
          </p:cNvPr>
          <p:cNvSpPr>
            <a:spLocks noGrp="1"/>
          </p:cNvSpPr>
          <p:nvPr>
            <p:ph type="body" sz="quarter" idx="17" hasCustomPrompt="1"/>
          </p:nvPr>
        </p:nvSpPr>
        <p:spPr>
          <a:xfrm>
            <a:off x="968374" y="1828799"/>
            <a:ext cx="4924425" cy="3738041"/>
          </a:xfrm>
          <a:solidFill>
            <a:schemeClr val="accent2">
              <a:lumMod val="40000"/>
              <a:lumOff val="60000"/>
            </a:schemeClr>
          </a:solidFill>
        </p:spPr>
        <p:txBody>
          <a:bodyPr vert="horz" lIns="91440" tIns="0" rIns="91440" bIns="45720" rtlCol="0">
            <a:noAutofit/>
          </a:bodyPr>
          <a:lstStyle>
            <a:lvl1pPr>
              <a:defRPr lang="de-DE" sz="100" smtClean="0">
                <a:noFill/>
              </a:defRPr>
            </a:lvl1pPr>
            <a:lvl2pPr>
              <a:defRPr lang="de-DE" smtClean="0"/>
            </a:lvl2pPr>
            <a:lvl3pPr>
              <a:defRPr lang="de-DE" smtClean="0"/>
            </a:lvl3pPr>
            <a:lvl4pPr>
              <a:defRPr lang="de-DE" smtClean="0"/>
            </a:lvl4pPr>
            <a:lvl5pPr>
              <a:defRPr lang="de-DE"/>
            </a:lvl5pPr>
          </a:lstStyle>
          <a:p>
            <a:pPr lvl="0">
              <a:lnSpc>
                <a:spcPct val="85000"/>
              </a:lnSpc>
            </a:pPr>
            <a:r>
              <a:rPr lang="de-DE" dirty="0"/>
              <a:t>  </a:t>
            </a:r>
          </a:p>
        </p:txBody>
      </p:sp>
      <p:sp>
        <p:nvSpPr>
          <p:cNvPr id="2" name="Titel 1">
            <a:extLst>
              <a:ext uri="{FF2B5EF4-FFF2-40B4-BE49-F238E27FC236}">
                <a16:creationId xmlns:a16="http://schemas.microsoft.com/office/drawing/2014/main" id="{7904190E-B0CF-25BF-9BA1-EF76F3F93C78}"/>
              </a:ext>
            </a:extLst>
          </p:cNvPr>
          <p:cNvSpPr>
            <a:spLocks noGrp="1"/>
          </p:cNvSpPr>
          <p:nvPr>
            <p:ph type="title"/>
          </p:nvPr>
        </p:nvSpPr>
        <p:spPr/>
        <p:txBody>
          <a:bodyPr/>
          <a:lstStyle/>
          <a:p>
            <a:r>
              <a:rPr lang="de-AT" noProof="0" dirty="0"/>
              <a:t>Mastertitelformat bearbeiten</a:t>
            </a:r>
          </a:p>
        </p:txBody>
      </p:sp>
      <p:sp>
        <p:nvSpPr>
          <p:cNvPr id="13" name="Text Placeholder 12">
            <a:extLst>
              <a:ext uri="{FF2B5EF4-FFF2-40B4-BE49-F238E27FC236}">
                <a16:creationId xmlns:a16="http://schemas.microsoft.com/office/drawing/2014/main" id="{E073617D-872B-8CC7-A336-FACBD2F40A83}"/>
              </a:ext>
            </a:extLst>
          </p:cNvPr>
          <p:cNvSpPr>
            <a:spLocks noGrp="1"/>
          </p:cNvSpPr>
          <p:nvPr>
            <p:ph type="body" sz="quarter" idx="13" hasCustomPrompt="1"/>
          </p:nvPr>
        </p:nvSpPr>
        <p:spPr>
          <a:xfrm>
            <a:off x="1084581" y="1990254"/>
            <a:ext cx="4610100" cy="393700"/>
          </a:xfrm>
        </p:spPr>
        <p:txBody>
          <a:bodyPr bIns="0" anchor="b"/>
          <a:lstStyle>
            <a:lvl1pPr marL="0" indent="0">
              <a:spcBef>
                <a:spcPts val="0"/>
              </a:spcBef>
              <a:buFontTx/>
              <a:buNone/>
              <a:defRPr sz="2000"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Überschrift</a:t>
            </a:r>
          </a:p>
        </p:txBody>
      </p:sp>
      <p:sp>
        <p:nvSpPr>
          <p:cNvPr id="10" name="Fußzeilenplatzhalter 9">
            <a:extLst>
              <a:ext uri="{FF2B5EF4-FFF2-40B4-BE49-F238E27FC236}">
                <a16:creationId xmlns:a16="http://schemas.microsoft.com/office/drawing/2014/main" id="{CEA445B8-C85B-A333-6275-CC8FE38FCA4B}"/>
              </a:ext>
            </a:extLst>
          </p:cNvPr>
          <p:cNvSpPr>
            <a:spLocks noGrp="1"/>
          </p:cNvSpPr>
          <p:nvPr>
            <p:ph type="ftr" sz="quarter" idx="14"/>
          </p:nvPr>
        </p:nvSpPr>
        <p:spPr/>
        <p:txBody>
          <a:bodyPr/>
          <a:lstStyle/>
          <a:p>
            <a:r>
              <a:rPr lang="de-DE" noProof="0"/>
              <a:t>© GeoSphere Austria</a:t>
            </a:r>
            <a:endParaRPr lang="de-AT" noProof="0" dirty="0"/>
          </a:p>
        </p:txBody>
      </p:sp>
      <p:sp>
        <p:nvSpPr>
          <p:cNvPr id="12" name="Foliennummernplatzhalter 11">
            <a:extLst>
              <a:ext uri="{FF2B5EF4-FFF2-40B4-BE49-F238E27FC236}">
                <a16:creationId xmlns:a16="http://schemas.microsoft.com/office/drawing/2014/main" id="{0C7402C5-0308-FC1D-23FE-452DC26BC06B}"/>
              </a:ext>
            </a:extLst>
          </p:cNvPr>
          <p:cNvSpPr>
            <a:spLocks noGrp="1"/>
          </p:cNvSpPr>
          <p:nvPr>
            <p:ph type="sldNum" sz="quarter" idx="15"/>
          </p:nvPr>
        </p:nvSpPr>
        <p:spPr/>
        <p:txBody>
          <a:bodyPr/>
          <a:lstStyle/>
          <a:p>
            <a:fld id="{9419B8D7-4B09-4587-AE34-C8E98D5D215D}" type="slidenum">
              <a:rPr lang="de-AT" noProof="0" smtClean="0"/>
              <a:pPr/>
              <a:t>‹Nr.›</a:t>
            </a:fld>
            <a:endParaRPr lang="de-AT" noProof="0" dirty="0"/>
          </a:p>
        </p:txBody>
      </p:sp>
      <p:sp>
        <p:nvSpPr>
          <p:cNvPr id="11" name="Textplatzhalter 10">
            <a:extLst>
              <a:ext uri="{FF2B5EF4-FFF2-40B4-BE49-F238E27FC236}">
                <a16:creationId xmlns:a16="http://schemas.microsoft.com/office/drawing/2014/main" id="{207FD674-CBA4-E113-F4A1-A99F4438DB8B}"/>
              </a:ext>
            </a:extLst>
          </p:cNvPr>
          <p:cNvSpPr>
            <a:spLocks noGrp="1"/>
          </p:cNvSpPr>
          <p:nvPr>
            <p:ph type="body" sz="quarter" idx="18"/>
          </p:nvPr>
        </p:nvSpPr>
        <p:spPr>
          <a:xfrm>
            <a:off x="1083945" y="2384424"/>
            <a:ext cx="4610418" cy="302577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12">
            <a:extLst>
              <a:ext uri="{FF2B5EF4-FFF2-40B4-BE49-F238E27FC236}">
                <a16:creationId xmlns:a16="http://schemas.microsoft.com/office/drawing/2014/main" id="{BAAD846D-A3D7-D1CD-C2AE-CE0746DDCE0A}"/>
              </a:ext>
            </a:extLst>
          </p:cNvPr>
          <p:cNvSpPr>
            <a:spLocks noGrp="1"/>
          </p:cNvSpPr>
          <p:nvPr>
            <p:ph type="body" sz="quarter" idx="19" hasCustomPrompt="1"/>
          </p:nvPr>
        </p:nvSpPr>
        <p:spPr>
          <a:xfrm>
            <a:off x="6497319" y="1990254"/>
            <a:ext cx="4610100" cy="393700"/>
          </a:xfrm>
        </p:spPr>
        <p:txBody>
          <a:bodyPr bIns="0" anchor="b"/>
          <a:lstStyle>
            <a:lvl1pPr marL="0" indent="0">
              <a:spcBef>
                <a:spcPts val="0"/>
              </a:spcBef>
              <a:buFontTx/>
              <a:buNone/>
              <a:defRPr sz="2000" b="1">
                <a:solidFill>
                  <a:schemeClr val="accent5"/>
                </a:solidFill>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AT" noProof="0" dirty="0"/>
              <a:t>Überschrift</a:t>
            </a:r>
          </a:p>
        </p:txBody>
      </p:sp>
      <p:sp>
        <p:nvSpPr>
          <p:cNvPr id="15" name="Textplatzhalter 10">
            <a:extLst>
              <a:ext uri="{FF2B5EF4-FFF2-40B4-BE49-F238E27FC236}">
                <a16:creationId xmlns:a16="http://schemas.microsoft.com/office/drawing/2014/main" id="{6170D85E-B908-385D-D378-235A023CE6D2}"/>
              </a:ext>
            </a:extLst>
          </p:cNvPr>
          <p:cNvSpPr>
            <a:spLocks noGrp="1"/>
          </p:cNvSpPr>
          <p:nvPr>
            <p:ph type="body" sz="quarter" idx="20"/>
          </p:nvPr>
        </p:nvSpPr>
        <p:spPr>
          <a:xfrm>
            <a:off x="6496683" y="2384424"/>
            <a:ext cx="4610418" cy="3025775"/>
          </a:xfrm>
        </p:spPr>
        <p:txBody>
          <a:bodyPr/>
          <a:lstStyle>
            <a:lvl1pPr>
              <a:lnSpc>
                <a:spcPct val="100000"/>
              </a:lnSpc>
              <a:defRPr>
                <a:solidFill>
                  <a:schemeClr val="accent5"/>
                </a:solidFill>
              </a:defRPr>
            </a:lvl1pPr>
            <a:lvl2pPr>
              <a:lnSpc>
                <a:spcPct val="100000"/>
              </a:lnSpc>
              <a:buClr>
                <a:schemeClr val="accent5"/>
              </a:buClr>
              <a:defRPr>
                <a:solidFill>
                  <a:schemeClr val="accent5"/>
                </a:solidFill>
              </a:defRPr>
            </a:lvl2pPr>
            <a:lvl3pPr>
              <a:lnSpc>
                <a:spcPct val="100000"/>
              </a:lnSpc>
              <a:buClr>
                <a:schemeClr val="accent5"/>
              </a:buClr>
              <a:defRPr>
                <a:solidFill>
                  <a:schemeClr val="accent5"/>
                </a:solidFill>
              </a:defRPr>
            </a:lvl3pPr>
            <a:lvl4pPr>
              <a:lnSpc>
                <a:spcPct val="100000"/>
              </a:lnSpc>
              <a:buClr>
                <a:schemeClr val="tx2"/>
              </a:buClr>
              <a:defRPr>
                <a:solidFill>
                  <a:schemeClr val="accent5"/>
                </a:solidFill>
              </a:defRPr>
            </a:lvl4pPr>
            <a:lvl5pPr>
              <a:lnSpc>
                <a:spcPct val="100000"/>
              </a:lnSpc>
              <a:buClr>
                <a:schemeClr val="tx2"/>
              </a:buClr>
              <a:defRPr>
                <a:solidFill>
                  <a:schemeClr val="accent5"/>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59522853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6B2274AB-C485-D15A-C566-44CD0286602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016"/>
            <a:ext cx="12192000" cy="6855968"/>
          </a:xfrm>
          <a:prstGeom prst="rect">
            <a:avLst/>
          </a:prstGeom>
        </p:spPr>
      </p:pic>
      <p:sp>
        <p:nvSpPr>
          <p:cNvPr id="2" name="Titel 1">
            <a:extLst>
              <a:ext uri="{FF2B5EF4-FFF2-40B4-BE49-F238E27FC236}">
                <a16:creationId xmlns:a16="http://schemas.microsoft.com/office/drawing/2014/main" id="{8965F7CF-F074-86AE-4D08-4BE6B5DD877A}"/>
              </a:ext>
            </a:extLst>
          </p:cNvPr>
          <p:cNvSpPr>
            <a:spLocks noGrp="1"/>
          </p:cNvSpPr>
          <p:nvPr>
            <p:ph type="title"/>
          </p:nvPr>
        </p:nvSpPr>
        <p:spPr>
          <a:xfrm>
            <a:off x="838200" y="1428750"/>
            <a:ext cx="10515600" cy="1511300"/>
          </a:xfrm>
        </p:spPr>
        <p:txBody>
          <a:bodyPr bIns="0" anchor="b"/>
          <a:lstStyle>
            <a:lvl1pPr>
              <a:lnSpc>
                <a:spcPct val="100000"/>
              </a:lnSpc>
              <a:defRPr sz="4800" spc="120" baseline="0">
                <a:solidFill>
                  <a:schemeClr val="tx2"/>
                </a:solidFill>
                <a:latin typeface="Source Sans Pro" panose="020B0503030403020204" pitchFamily="34" charset="0"/>
              </a:defRPr>
            </a:lvl1pPr>
          </a:lstStyle>
          <a:p>
            <a:r>
              <a:rPr lang="de-DE" noProof="0" dirty="0"/>
              <a:t>Mastertitelformat bearbeiten</a:t>
            </a:r>
          </a:p>
        </p:txBody>
      </p:sp>
      <p:sp>
        <p:nvSpPr>
          <p:cNvPr id="11" name="Text Placeholder 12">
            <a:extLst>
              <a:ext uri="{FF2B5EF4-FFF2-40B4-BE49-F238E27FC236}">
                <a16:creationId xmlns:a16="http://schemas.microsoft.com/office/drawing/2014/main" id="{FB483824-3F8F-A288-5E24-AD0404FE7C5E}"/>
              </a:ext>
            </a:extLst>
          </p:cNvPr>
          <p:cNvSpPr>
            <a:spLocks noGrp="1"/>
          </p:cNvSpPr>
          <p:nvPr>
            <p:ph type="body" sz="quarter" idx="13" hasCustomPrompt="1"/>
          </p:nvPr>
        </p:nvSpPr>
        <p:spPr>
          <a:xfrm>
            <a:off x="838200" y="2899410"/>
            <a:ext cx="5991225" cy="393700"/>
          </a:xfrm>
        </p:spPr>
        <p:txBody>
          <a:bodyPr bIns="0" anchor="b"/>
          <a:lstStyle>
            <a:lvl1pPr marL="0" indent="0">
              <a:buFontTx/>
              <a:buNone/>
              <a:defRPr sz="1800" b="1"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Untertitel einfügen</a:t>
            </a:r>
          </a:p>
        </p:txBody>
      </p:sp>
      <p:sp>
        <p:nvSpPr>
          <p:cNvPr id="13" name="Bildplatzhalter 12">
            <a:extLst>
              <a:ext uri="{FF2B5EF4-FFF2-40B4-BE49-F238E27FC236}">
                <a16:creationId xmlns:a16="http://schemas.microsoft.com/office/drawing/2014/main" id="{74F51188-3346-35AA-99A8-7D99EB9AFFE2}"/>
              </a:ext>
            </a:extLst>
          </p:cNvPr>
          <p:cNvSpPr>
            <a:spLocks noGrp="1"/>
          </p:cNvSpPr>
          <p:nvPr>
            <p:ph type="pic" sz="quarter" idx="14"/>
          </p:nvPr>
        </p:nvSpPr>
        <p:spPr>
          <a:xfrm>
            <a:off x="6953250" y="2959100"/>
            <a:ext cx="4295775" cy="3422650"/>
          </a:xfrm>
          <a:solidFill>
            <a:schemeClr val="bg1">
              <a:lumMod val="85000"/>
            </a:schemeClr>
          </a:solidFill>
        </p:spPr>
        <p:txBody>
          <a:bodyPr anchor="ctr"/>
          <a:lstStyle>
            <a:lvl1pPr marL="0" indent="0" algn="ctr">
              <a:buFontTx/>
              <a:buNone/>
              <a:defRPr sz="1400">
                <a:latin typeface="Source Sans Pro" panose="020B0503030403020204" pitchFamily="34" charset="0"/>
              </a:defRPr>
            </a:lvl1pPr>
          </a:lstStyle>
          <a:p>
            <a:endParaRPr lang="de-DE" noProof="0" dirty="0"/>
          </a:p>
        </p:txBody>
      </p:sp>
      <p:sp>
        <p:nvSpPr>
          <p:cNvPr id="14" name="Text Placeholder 12">
            <a:extLst>
              <a:ext uri="{FF2B5EF4-FFF2-40B4-BE49-F238E27FC236}">
                <a16:creationId xmlns:a16="http://schemas.microsoft.com/office/drawing/2014/main" id="{D3DC9E49-617B-0609-A2B6-76989E86714C}"/>
              </a:ext>
            </a:extLst>
          </p:cNvPr>
          <p:cNvSpPr>
            <a:spLocks noGrp="1"/>
          </p:cNvSpPr>
          <p:nvPr>
            <p:ph type="body" sz="quarter" idx="15" hasCustomPrompt="1"/>
          </p:nvPr>
        </p:nvSpPr>
        <p:spPr>
          <a:xfrm>
            <a:off x="838201" y="5805171"/>
            <a:ext cx="3308350" cy="393700"/>
          </a:xfrm>
        </p:spPr>
        <p:txBody>
          <a:bodyPr bIns="0" anchor="b"/>
          <a:lstStyle>
            <a:lvl1pPr marL="0" indent="0">
              <a:buFontTx/>
              <a:buNone/>
              <a:defRPr sz="1800" b="0"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Datum</a:t>
            </a:r>
          </a:p>
        </p:txBody>
      </p:sp>
      <p:sp>
        <p:nvSpPr>
          <p:cNvPr id="15" name="Text Placeholder 12">
            <a:extLst>
              <a:ext uri="{FF2B5EF4-FFF2-40B4-BE49-F238E27FC236}">
                <a16:creationId xmlns:a16="http://schemas.microsoft.com/office/drawing/2014/main" id="{005284D5-B572-1996-C521-2E986BA99DEE}"/>
              </a:ext>
            </a:extLst>
          </p:cNvPr>
          <p:cNvSpPr>
            <a:spLocks noGrp="1"/>
          </p:cNvSpPr>
          <p:nvPr>
            <p:ph type="body" sz="quarter" idx="16" hasCustomPrompt="1"/>
          </p:nvPr>
        </p:nvSpPr>
        <p:spPr>
          <a:xfrm>
            <a:off x="838200" y="4279276"/>
            <a:ext cx="5991225" cy="393700"/>
          </a:xfrm>
        </p:spPr>
        <p:txBody>
          <a:bodyPr bIns="0" anchor="t"/>
          <a:lstStyle>
            <a:lvl1pPr marL="0" indent="0">
              <a:spcBef>
                <a:spcPts val="0"/>
              </a:spcBef>
              <a:buFontTx/>
              <a:buNone/>
              <a:defRPr sz="1800" b="1" spc="0" baseline="0">
                <a:latin typeface="Source Sans Pro" panose="020B0503030403020204" pitchFamily="34" charset="0"/>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e-DE" noProof="0" dirty="0"/>
              <a:t>Kontakt einfügen</a:t>
            </a:r>
          </a:p>
        </p:txBody>
      </p:sp>
      <p:pic>
        <p:nvPicPr>
          <p:cNvPr id="18" name="Picture 6">
            <a:extLst>
              <a:ext uri="{FF2B5EF4-FFF2-40B4-BE49-F238E27FC236}">
                <a16:creationId xmlns:a16="http://schemas.microsoft.com/office/drawing/2014/main" id="{F7E31563-BA65-0388-BA8D-9BEA24C3FC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485750" y="549080"/>
            <a:ext cx="2217062" cy="686183"/>
          </a:xfrm>
          <a:prstGeom prst="rect">
            <a:avLst/>
          </a:prstGeom>
        </p:spPr>
      </p:pic>
    </p:spTree>
    <p:extLst>
      <p:ext uri="{BB962C8B-B14F-4D97-AF65-F5344CB8AC3E}">
        <p14:creationId xmlns:p14="http://schemas.microsoft.com/office/powerpoint/2010/main" val="119611876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C5A74BB-A3E7-2BF9-F60B-C0BD6AC931C5}"/>
              </a:ext>
            </a:extLst>
          </p:cNvPr>
          <p:cNvPicPr>
            <a:picLocks noGrp="1" noRot="1" noChangeAspect="1" noMove="1" noResize="1" noEditPoints="1" noAdjustHandles="1" noChangeArrowheads="1" noChangeShapeType="1" noCrop="1"/>
          </p:cNvPicPr>
          <p:nvPr userDrawn="1"/>
        </p:nvPicPr>
        <p:blipFill>
          <a:blip r:embed="rId11" cstate="screen">
            <a:extLst>
              <a:ext uri="{28A0092B-C50C-407E-A947-70E740481C1C}">
                <a14:useLocalDpi xmlns:a14="http://schemas.microsoft.com/office/drawing/2010/main" val="0"/>
              </a:ext>
            </a:extLst>
          </a:blip>
          <a:srcRect/>
          <a:stretch/>
        </p:blipFill>
        <p:spPr>
          <a:xfrm>
            <a:off x="0" y="2032"/>
            <a:ext cx="12192000" cy="6855968"/>
          </a:xfrm>
          <a:prstGeom prst="rect">
            <a:avLst/>
          </a:prstGeom>
        </p:spPr>
      </p:pic>
      <p:sp>
        <p:nvSpPr>
          <p:cNvPr id="10" name="Rechteck 9">
            <a:extLst>
              <a:ext uri="{FF2B5EF4-FFF2-40B4-BE49-F238E27FC236}">
                <a16:creationId xmlns:a16="http://schemas.microsoft.com/office/drawing/2014/main" id="{C0D32FB2-D5BB-541C-EE90-A688382ED950}"/>
              </a:ext>
            </a:extLst>
          </p:cNvPr>
          <p:cNvSpPr/>
          <p:nvPr userDrawn="1"/>
        </p:nvSpPr>
        <p:spPr>
          <a:xfrm>
            <a:off x="0" y="6713742"/>
            <a:ext cx="12192000" cy="1442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platzhalter 1">
            <a:extLst>
              <a:ext uri="{FF2B5EF4-FFF2-40B4-BE49-F238E27FC236}">
                <a16:creationId xmlns:a16="http://schemas.microsoft.com/office/drawing/2014/main" id="{92B585E1-5D01-DFFF-2345-0D5F9400E0F8}"/>
              </a:ext>
            </a:extLst>
          </p:cNvPr>
          <p:cNvSpPr>
            <a:spLocks noGrp="1"/>
          </p:cNvSpPr>
          <p:nvPr>
            <p:ph type="title"/>
          </p:nvPr>
        </p:nvSpPr>
        <p:spPr>
          <a:xfrm>
            <a:off x="838200" y="203086"/>
            <a:ext cx="9609306" cy="392257"/>
          </a:xfrm>
          <a:prstGeom prst="rect">
            <a:avLst/>
          </a:prstGeom>
        </p:spPr>
        <p:txBody>
          <a:bodyPr vert="horz" lIns="91440" tIns="45720" rIns="91440" bIns="45720" rtlCol="0" anchor="ctr">
            <a:noAutofit/>
          </a:bodyPr>
          <a:lstStyle/>
          <a:p>
            <a:r>
              <a:rPr lang="de-AT" noProof="0" dirty="0"/>
              <a:t>Mastertitelformat bearbeiten</a:t>
            </a:r>
          </a:p>
        </p:txBody>
      </p:sp>
      <p:sp>
        <p:nvSpPr>
          <p:cNvPr id="3" name="Textplatzhalter 2">
            <a:extLst>
              <a:ext uri="{FF2B5EF4-FFF2-40B4-BE49-F238E27FC236}">
                <a16:creationId xmlns:a16="http://schemas.microsoft.com/office/drawing/2014/main" id="{D51A141E-778C-FE84-22E4-9F608E687B0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5" name="Fußzeilenplatzhalter 4">
            <a:extLst>
              <a:ext uri="{FF2B5EF4-FFF2-40B4-BE49-F238E27FC236}">
                <a16:creationId xmlns:a16="http://schemas.microsoft.com/office/drawing/2014/main" id="{588C15B7-DDD7-EC54-FE3F-D31430CB71AD}"/>
              </a:ext>
            </a:extLst>
          </p:cNvPr>
          <p:cNvSpPr>
            <a:spLocks noGrp="1"/>
          </p:cNvSpPr>
          <p:nvPr>
            <p:ph type="ftr" sz="quarter" idx="3"/>
          </p:nvPr>
        </p:nvSpPr>
        <p:spPr>
          <a:xfrm>
            <a:off x="2815088" y="6713742"/>
            <a:ext cx="6561826" cy="144258"/>
          </a:xfrm>
          <a:prstGeom prst="rect">
            <a:avLst/>
          </a:prstGeom>
        </p:spPr>
        <p:txBody>
          <a:bodyPr vert="horz" lIns="91440" tIns="45720" rIns="91440" bIns="45720" rtlCol="0" anchor="ctr">
            <a:noAutofit/>
          </a:bodyPr>
          <a:lstStyle>
            <a:lvl1pPr algn="ctr">
              <a:defRPr sz="900" b="1">
                <a:solidFill>
                  <a:schemeClr val="tx1"/>
                </a:solidFill>
              </a:defRPr>
            </a:lvl1pPr>
          </a:lstStyle>
          <a:p>
            <a:r>
              <a:rPr lang="de-DE"/>
              <a:t>© GeoSphere </a:t>
            </a:r>
            <a:r>
              <a:rPr lang="de-DE" b="0"/>
              <a:t>Austria</a:t>
            </a:r>
            <a:endParaRPr lang="de-AT" b="0" dirty="0"/>
          </a:p>
        </p:txBody>
      </p:sp>
      <p:sp>
        <p:nvSpPr>
          <p:cNvPr id="6" name="Foliennummernplatzhalter 5">
            <a:extLst>
              <a:ext uri="{FF2B5EF4-FFF2-40B4-BE49-F238E27FC236}">
                <a16:creationId xmlns:a16="http://schemas.microsoft.com/office/drawing/2014/main" id="{0E6CD968-9548-9370-88D0-0A6110516F71}"/>
              </a:ext>
            </a:extLst>
          </p:cNvPr>
          <p:cNvSpPr>
            <a:spLocks noGrp="1"/>
          </p:cNvSpPr>
          <p:nvPr>
            <p:ph type="sldNum" sz="quarter" idx="4"/>
          </p:nvPr>
        </p:nvSpPr>
        <p:spPr>
          <a:xfrm>
            <a:off x="11812413" y="6713742"/>
            <a:ext cx="207311" cy="144258"/>
          </a:xfrm>
          <a:prstGeom prst="rect">
            <a:avLst/>
          </a:prstGeom>
          <a:noFill/>
        </p:spPr>
        <p:txBody>
          <a:bodyPr vert="horz" wrap="none" lIns="0" tIns="45720" rIns="72000" bIns="45720" rtlCol="0" anchor="ctr">
            <a:noAutofit/>
          </a:bodyPr>
          <a:lstStyle>
            <a:lvl1pPr algn="r">
              <a:defRPr sz="900" b="1">
                <a:solidFill>
                  <a:schemeClr val="tx1"/>
                </a:solidFill>
              </a:defRPr>
            </a:lvl1pPr>
          </a:lstStyle>
          <a:p>
            <a:fld id="{9419B8D7-4B09-4587-AE34-C8E98D5D215D}" type="slidenum">
              <a:rPr lang="de-AT" smtClean="0"/>
              <a:pPr/>
              <a:t>‹Nr.›</a:t>
            </a:fld>
            <a:endParaRPr lang="de-AT" dirty="0"/>
          </a:p>
        </p:txBody>
      </p:sp>
      <p:pic>
        <p:nvPicPr>
          <p:cNvPr id="9" name="Picture 6">
            <a:extLst>
              <a:ext uri="{FF2B5EF4-FFF2-40B4-BE49-F238E27FC236}">
                <a16:creationId xmlns:a16="http://schemas.microsoft.com/office/drawing/2014/main" id="{3277717A-492D-1E08-0CCF-71A8FE113F37}"/>
              </a:ext>
            </a:extLst>
          </p:cNvPr>
          <p:cNvPicPr>
            <a:picLocks noChangeAspect="1"/>
          </p:cNvPicPr>
          <p:nvPr userDrawn="1"/>
        </p:nvPicPr>
        <p:blipFill>
          <a:blip r:embed="rId12" cstate="screen">
            <a:biLevel thresh="25000"/>
            <a:extLst>
              <a:ext uri="{28A0092B-C50C-407E-A947-70E740481C1C}">
                <a14:useLocalDpi xmlns:a14="http://schemas.microsoft.com/office/drawing/2010/main" val="0"/>
              </a:ext>
            </a:extLst>
          </a:blip>
          <a:stretch>
            <a:fillRect/>
          </a:stretch>
        </p:blipFill>
        <p:spPr>
          <a:xfrm>
            <a:off x="10608470" y="183630"/>
            <a:ext cx="1343026" cy="415668"/>
          </a:xfrm>
          <a:prstGeom prst="rect">
            <a:avLst/>
          </a:prstGeom>
        </p:spPr>
      </p:pic>
    </p:spTree>
    <p:extLst>
      <p:ext uri="{BB962C8B-B14F-4D97-AF65-F5344CB8AC3E}">
        <p14:creationId xmlns:p14="http://schemas.microsoft.com/office/powerpoint/2010/main" val="1624886860"/>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61" r:id="rId3"/>
    <p:sldLayoutId id="2147483662" r:id="rId4"/>
    <p:sldLayoutId id="2147483656" r:id="rId5"/>
    <p:sldLayoutId id="2147483657" r:id="rId6"/>
    <p:sldLayoutId id="2147483658" r:id="rId7"/>
    <p:sldLayoutId id="2147483659" r:id="rId8"/>
    <p:sldLayoutId id="2147483663" r:id="rId9"/>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400"/>
        </a:spcBef>
        <a:buFontTx/>
        <a:buNone/>
        <a:defRPr sz="1800" kern="1200">
          <a:solidFill>
            <a:schemeClr val="tx1"/>
          </a:solidFill>
          <a:latin typeface="+mn-lt"/>
          <a:ea typeface="+mn-ea"/>
          <a:cs typeface="+mn-cs"/>
        </a:defRPr>
      </a:lvl1pPr>
      <a:lvl2pPr marL="179388" indent="-179388" algn="l" defTabSz="914400" rtl="0" eaLnBrk="1" latinLnBrk="0" hangingPunct="1">
        <a:lnSpc>
          <a:spcPct val="100000"/>
        </a:lnSpc>
        <a:spcBef>
          <a:spcPts val="300"/>
        </a:spcBef>
        <a:buClr>
          <a:schemeClr val="accent1"/>
        </a:buClr>
        <a:buSzPct val="125000"/>
        <a:buFont typeface="Arial" panose="020B0604020202020204" pitchFamily="34" charset="0"/>
        <a:buChar char="•"/>
        <a:defRPr sz="1800" kern="1200">
          <a:solidFill>
            <a:schemeClr val="tx1"/>
          </a:solidFill>
          <a:latin typeface="+mn-lt"/>
          <a:ea typeface="+mn-ea"/>
          <a:cs typeface="+mn-cs"/>
        </a:defRPr>
      </a:lvl2pPr>
      <a:lvl3pPr marL="358775" indent="-179388" algn="l" defTabSz="914400" rtl="0" eaLnBrk="1" latinLnBrk="0" hangingPunct="1">
        <a:lnSpc>
          <a:spcPct val="100000"/>
        </a:lnSpc>
        <a:spcBef>
          <a:spcPts val="200"/>
        </a:spcBef>
        <a:buClr>
          <a:schemeClr val="accent1"/>
        </a:buClr>
        <a:buSzPct val="100000"/>
        <a:buFont typeface="Wingdings" panose="05000000000000000000" pitchFamily="2" charset="2"/>
        <a:buChar char="§"/>
        <a:defRPr sz="1600" kern="1200">
          <a:solidFill>
            <a:schemeClr val="tx1"/>
          </a:solidFill>
          <a:latin typeface="+mn-lt"/>
          <a:ea typeface="+mn-ea"/>
          <a:cs typeface="+mn-cs"/>
        </a:defRPr>
      </a:lvl3pPr>
      <a:lvl4pPr marL="536575" indent="-131763" algn="l" defTabSz="914400" rtl="0" eaLnBrk="1" latinLnBrk="0" hangingPunct="1">
        <a:lnSpc>
          <a:spcPct val="100000"/>
        </a:lnSpc>
        <a:spcBef>
          <a:spcPts val="100"/>
        </a:spcBef>
        <a:buClr>
          <a:schemeClr val="tx2"/>
        </a:buClr>
        <a:buSzPct val="125000"/>
        <a:buFont typeface="Arial" panose="020B0604020202020204" pitchFamily="34" charset="0"/>
        <a:buChar char="•"/>
        <a:defRPr sz="1400" kern="1200">
          <a:solidFill>
            <a:schemeClr val="tx1"/>
          </a:solidFill>
          <a:latin typeface="+mn-lt"/>
          <a:ea typeface="+mn-ea"/>
          <a:cs typeface="+mn-cs"/>
        </a:defRPr>
      </a:lvl4pPr>
      <a:lvl5pPr marL="715963" indent="-139700" algn="l" defTabSz="914400" rtl="0" eaLnBrk="1" latinLnBrk="0" hangingPunct="1">
        <a:lnSpc>
          <a:spcPct val="100000"/>
        </a:lnSpc>
        <a:spcBef>
          <a:spcPts val="100"/>
        </a:spcBef>
        <a:buClr>
          <a:schemeClr val="tx2"/>
        </a:buClr>
        <a:buSzPct val="100000"/>
        <a:buFont typeface="Wingdings" panose="05000000000000000000" pitchFamily="2"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mailto:johannes.vergeiner@geosphere.a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doi.org/10.3390/atmos11121330"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hyperlink" Target="mailto:johannes.vergeiner@geosphere.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CEC3CEB-2B5F-AADB-3A48-3955AAA130EB}"/>
              </a:ext>
            </a:extLst>
          </p:cNvPr>
          <p:cNvSpPr>
            <a:spLocks noGrp="1"/>
          </p:cNvSpPr>
          <p:nvPr>
            <p:ph type="title"/>
          </p:nvPr>
        </p:nvSpPr>
        <p:spPr>
          <a:xfrm>
            <a:off x="838200" y="1300734"/>
            <a:ext cx="10787743" cy="1441500"/>
          </a:xfrm>
        </p:spPr>
        <p:txBody>
          <a:bodyPr anchor="ctr" anchorCtr="0"/>
          <a:lstStyle/>
          <a:p>
            <a:pPr>
              <a:lnSpc>
                <a:spcPts val="4320"/>
              </a:lnSpc>
            </a:pPr>
            <a:r>
              <a:rPr lang="de-DE" sz="3600" b="1" dirty="0"/>
              <a:t>Hydrologie und Niederschlagsentwicklung  </a:t>
            </a:r>
            <a:br>
              <a:rPr lang="de-DE" sz="3600" b="1" dirty="0"/>
            </a:br>
            <a:r>
              <a:rPr lang="de-DE" sz="2400" b="1" dirty="0"/>
              <a:t>Vergangenheit und Zukunft des Wasserhaushaltes in Österreich</a:t>
            </a:r>
            <a:endParaRPr lang="de-DE" sz="3200" spc="0" dirty="0"/>
          </a:p>
        </p:txBody>
      </p:sp>
      <p:pic>
        <p:nvPicPr>
          <p:cNvPr id="13" name="Bildplatzhalter 4"/>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l="8163" r="8163"/>
          <a:stretch/>
        </p:blipFill>
        <p:spPr/>
      </p:pic>
      <p:sp>
        <p:nvSpPr>
          <p:cNvPr id="15" name="Textfeld 14"/>
          <p:cNvSpPr txBox="1"/>
          <p:nvPr/>
        </p:nvSpPr>
        <p:spPr>
          <a:xfrm>
            <a:off x="8597318" y="6206899"/>
            <a:ext cx="2652568" cy="174851"/>
          </a:xfrm>
          <a:prstGeom prst="rect">
            <a:avLst/>
          </a:prstGeom>
          <a:solidFill>
            <a:schemeClr val="bg1">
              <a:alpha val="55000"/>
            </a:schemeClr>
          </a:solidFill>
        </p:spPr>
        <p:txBody>
          <a:bodyPr wrap="square" lIns="36000" tIns="18000" rIns="36000" bIns="18000" rtlCol="0" anchor="ctr" anchorCtr="1">
            <a:spAutoFit/>
          </a:bodyPr>
          <a:lstStyle/>
          <a:p>
            <a:pPr algn="r"/>
            <a:r>
              <a:rPr lang="de-DE" sz="900" dirty="0"/>
              <a:t>REUTERS/Christian Bruna , 2026/08 via </a:t>
            </a:r>
            <a:r>
              <a:rPr lang="de-DE" sz="900" i="1" dirty="0"/>
              <a:t>derstandard.at</a:t>
            </a:r>
          </a:p>
        </p:txBody>
      </p:sp>
      <p:sp>
        <p:nvSpPr>
          <p:cNvPr id="2" name="Textplatzhalter 10">
            <a:extLst>
              <a:ext uri="{FF2B5EF4-FFF2-40B4-BE49-F238E27FC236}">
                <a16:creationId xmlns:a16="http://schemas.microsoft.com/office/drawing/2014/main" id="{EEADC4DC-3497-A931-6757-EE73CBE60E29}"/>
              </a:ext>
            </a:extLst>
          </p:cNvPr>
          <p:cNvSpPr txBox="1">
            <a:spLocks/>
          </p:cNvSpPr>
          <p:nvPr/>
        </p:nvSpPr>
        <p:spPr>
          <a:xfrm>
            <a:off x="838199" y="3753816"/>
            <a:ext cx="5991225" cy="1441500"/>
          </a:xfrm>
          <a:prstGeom prst="rect">
            <a:avLst/>
          </a:prstGeom>
        </p:spPr>
        <p:txBody>
          <a:bodyPr vert="horz" lIns="91440" tIns="45720" rIns="91440" bIns="0" rtlCol="0" anchor="t">
            <a:noAutofit/>
          </a:bodyPr>
          <a:lstStyle>
            <a:lvl1pPr marL="0" indent="0" algn="l" defTabSz="914400" rtl="0" eaLnBrk="1" latinLnBrk="0" hangingPunct="1">
              <a:lnSpc>
                <a:spcPct val="100000"/>
              </a:lnSpc>
              <a:spcBef>
                <a:spcPts val="0"/>
              </a:spcBef>
              <a:buFontTx/>
              <a:buNone/>
              <a:defRPr sz="1800" b="1" kern="1200" spc="0" baseline="0">
                <a:solidFill>
                  <a:schemeClr val="tx1"/>
                </a:solidFill>
                <a:latin typeface="Source Sans Pro" panose="020B0503030403020204" pitchFamily="34" charset="0"/>
                <a:ea typeface="+mn-ea"/>
                <a:cs typeface="+mn-cs"/>
              </a:defRPr>
            </a:lvl1pPr>
            <a:lvl2pPr marL="457200" indent="0" algn="l" defTabSz="914400" rtl="0" eaLnBrk="1" latinLnBrk="0" hangingPunct="1">
              <a:lnSpc>
                <a:spcPct val="100000"/>
              </a:lnSpc>
              <a:spcBef>
                <a:spcPts val="300"/>
              </a:spcBef>
              <a:buClr>
                <a:schemeClr val="accent1"/>
              </a:buClr>
              <a:buSzPct val="125000"/>
              <a:buFontTx/>
              <a:buNone/>
              <a:defRPr sz="18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1"/>
              </a:buClr>
              <a:buSzPct val="100000"/>
              <a:buFontTx/>
              <a:buNone/>
              <a:defRPr sz="1600" b="1" kern="1200">
                <a:solidFill>
                  <a:schemeClr val="tx1"/>
                </a:solidFill>
                <a:latin typeface="+mn-lt"/>
                <a:ea typeface="+mn-ea"/>
                <a:cs typeface="+mn-cs"/>
              </a:defRPr>
            </a:lvl3pPr>
            <a:lvl4pPr marL="1371600" indent="0" algn="l" defTabSz="914400" rtl="0" eaLnBrk="1" latinLnBrk="0" hangingPunct="1">
              <a:lnSpc>
                <a:spcPct val="100000"/>
              </a:lnSpc>
              <a:spcBef>
                <a:spcPts val="100"/>
              </a:spcBef>
              <a:buClr>
                <a:schemeClr val="tx2"/>
              </a:buClr>
              <a:buSzPct val="125000"/>
              <a:buFontTx/>
              <a:buNone/>
              <a:defRPr sz="1400" b="1" kern="1200">
                <a:solidFill>
                  <a:schemeClr val="tx1"/>
                </a:solidFill>
                <a:latin typeface="+mn-lt"/>
                <a:ea typeface="+mn-ea"/>
                <a:cs typeface="+mn-cs"/>
              </a:defRPr>
            </a:lvl4pPr>
            <a:lvl5pPr marL="1828800" indent="0" algn="l" defTabSz="914400" rtl="0" eaLnBrk="1" latinLnBrk="0" hangingPunct="1">
              <a:lnSpc>
                <a:spcPct val="100000"/>
              </a:lnSpc>
              <a:spcBef>
                <a:spcPts val="100"/>
              </a:spcBef>
              <a:buClr>
                <a:schemeClr val="tx2"/>
              </a:buClr>
              <a:buSzPct val="100000"/>
              <a:buFontTx/>
              <a:buNone/>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err="1"/>
              <a:t>GeoSphere</a:t>
            </a:r>
            <a:r>
              <a:rPr lang="de-DE" dirty="0"/>
              <a:t> Austria</a:t>
            </a:r>
          </a:p>
          <a:p>
            <a:r>
              <a:rPr lang="de-DE" dirty="0"/>
              <a:t>Regionalstelle für Tirol und Vorarlberg</a:t>
            </a:r>
          </a:p>
          <a:p>
            <a:pPr>
              <a:spcBef>
                <a:spcPts val="600"/>
              </a:spcBef>
            </a:pPr>
            <a:r>
              <a:rPr lang="de-DE" sz="1600" b="0" dirty="0"/>
              <a:t>Dr. Susanne Drechsel</a:t>
            </a:r>
          </a:p>
          <a:p>
            <a:r>
              <a:rPr lang="de-DE" sz="1600" b="0" dirty="0">
                <a:hlinkClick r:id="rId4"/>
              </a:rPr>
              <a:t>susanne.drechsel@geosphere.at</a:t>
            </a:r>
            <a:r>
              <a:rPr lang="de-DE" sz="1600" b="0" dirty="0"/>
              <a:t> </a:t>
            </a:r>
          </a:p>
        </p:txBody>
      </p:sp>
      <p:sp>
        <p:nvSpPr>
          <p:cNvPr id="5" name="Textplatzhalter 9">
            <a:extLst>
              <a:ext uri="{FF2B5EF4-FFF2-40B4-BE49-F238E27FC236}">
                <a16:creationId xmlns:a16="http://schemas.microsoft.com/office/drawing/2014/main" id="{02330D5D-8EEF-794B-7A88-20C26D648541}"/>
              </a:ext>
            </a:extLst>
          </p:cNvPr>
          <p:cNvSpPr txBox="1">
            <a:spLocks/>
          </p:cNvSpPr>
          <p:nvPr/>
        </p:nvSpPr>
        <p:spPr>
          <a:xfrm>
            <a:off x="838200" y="5978228"/>
            <a:ext cx="5991225" cy="632191"/>
          </a:xfrm>
          <a:prstGeom prst="rect">
            <a:avLst/>
          </a:prstGeom>
        </p:spPr>
        <p:txBody>
          <a:bodyPr vert="horz" lIns="91440" tIns="45720" rIns="91440" bIns="0" rtlCol="0" anchor="b">
            <a:noAutofit/>
          </a:bodyPr>
          <a:lstStyle>
            <a:lvl1pPr marL="0" indent="0" algn="l" defTabSz="914400" rtl="0" eaLnBrk="1" latinLnBrk="0" hangingPunct="1">
              <a:lnSpc>
                <a:spcPct val="100000"/>
              </a:lnSpc>
              <a:spcBef>
                <a:spcPts val="400"/>
              </a:spcBef>
              <a:buFontTx/>
              <a:buNone/>
              <a:defRPr sz="1800" b="0" kern="1200" spc="0" baseline="0">
                <a:solidFill>
                  <a:schemeClr val="tx1"/>
                </a:solidFill>
                <a:latin typeface="Source Sans Pro" panose="020B0503030403020204" pitchFamily="34" charset="0"/>
                <a:ea typeface="+mn-ea"/>
                <a:cs typeface="+mn-cs"/>
              </a:defRPr>
            </a:lvl1pPr>
            <a:lvl2pPr marL="457200" indent="0" algn="l" defTabSz="914400" rtl="0" eaLnBrk="1" latinLnBrk="0" hangingPunct="1">
              <a:lnSpc>
                <a:spcPct val="100000"/>
              </a:lnSpc>
              <a:spcBef>
                <a:spcPts val="300"/>
              </a:spcBef>
              <a:buClr>
                <a:schemeClr val="accent1"/>
              </a:buClr>
              <a:buSzPct val="125000"/>
              <a:buFontTx/>
              <a:buNone/>
              <a:defRPr sz="18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1"/>
              </a:buClr>
              <a:buSzPct val="100000"/>
              <a:buFontTx/>
              <a:buNone/>
              <a:defRPr sz="1600" b="1" kern="1200">
                <a:solidFill>
                  <a:schemeClr val="tx1"/>
                </a:solidFill>
                <a:latin typeface="+mn-lt"/>
                <a:ea typeface="+mn-ea"/>
                <a:cs typeface="+mn-cs"/>
              </a:defRPr>
            </a:lvl3pPr>
            <a:lvl4pPr marL="1371600" indent="0" algn="l" defTabSz="914400" rtl="0" eaLnBrk="1" latinLnBrk="0" hangingPunct="1">
              <a:lnSpc>
                <a:spcPct val="100000"/>
              </a:lnSpc>
              <a:spcBef>
                <a:spcPts val="100"/>
              </a:spcBef>
              <a:buClr>
                <a:schemeClr val="tx2"/>
              </a:buClr>
              <a:buSzPct val="125000"/>
              <a:buFontTx/>
              <a:buNone/>
              <a:defRPr sz="1400" b="1" kern="1200">
                <a:solidFill>
                  <a:schemeClr val="tx1"/>
                </a:solidFill>
                <a:latin typeface="+mn-lt"/>
                <a:ea typeface="+mn-ea"/>
                <a:cs typeface="+mn-cs"/>
              </a:defRPr>
            </a:lvl4pPr>
            <a:lvl5pPr marL="1828800" indent="0" algn="l" defTabSz="914400" rtl="0" eaLnBrk="1" latinLnBrk="0" hangingPunct="1">
              <a:lnSpc>
                <a:spcPct val="100000"/>
              </a:lnSpc>
              <a:spcBef>
                <a:spcPts val="100"/>
              </a:spcBef>
              <a:buClr>
                <a:schemeClr val="tx2"/>
              </a:buClr>
              <a:buSzPct val="100000"/>
              <a:buFontTx/>
              <a:buNone/>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1600" dirty="0"/>
          </a:p>
          <a:p>
            <a:r>
              <a:rPr lang="de-DE" sz="1600" dirty="0"/>
              <a:t>Jahrestagung Kleinwasserkraft</a:t>
            </a:r>
          </a:p>
          <a:p>
            <a:r>
              <a:rPr lang="de-DE" sz="1600" dirty="0"/>
              <a:t>Feldkirch, 15.10.2026</a:t>
            </a:r>
          </a:p>
        </p:txBody>
      </p:sp>
    </p:spTree>
    <p:extLst>
      <p:ext uri="{BB962C8B-B14F-4D97-AF65-F5344CB8AC3E}">
        <p14:creationId xmlns:p14="http://schemas.microsoft.com/office/powerpoint/2010/main" val="322067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Klima aktuell: Das Jahr 2026</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pic>
        <p:nvPicPr>
          <p:cNvPr id="7" name="Grafik 6">
            <a:extLst>
              <a:ext uri="{FF2B5EF4-FFF2-40B4-BE49-F238E27FC236}">
                <a16:creationId xmlns:a16="http://schemas.microsoft.com/office/drawing/2014/main" id="{39DBFF78-2CAE-BC38-085F-1C983A2793AC}"/>
              </a:ext>
            </a:extLst>
          </p:cNvPr>
          <p:cNvPicPr>
            <a:picLocks noChangeAspect="1"/>
          </p:cNvPicPr>
          <p:nvPr/>
        </p:nvPicPr>
        <p:blipFill>
          <a:blip r:embed="rId3"/>
          <a:stretch>
            <a:fillRect/>
          </a:stretch>
        </p:blipFill>
        <p:spPr>
          <a:xfrm>
            <a:off x="327804" y="820371"/>
            <a:ext cx="5099687" cy="3545595"/>
          </a:xfrm>
          <a:prstGeom prst="rect">
            <a:avLst/>
          </a:prstGeom>
          <a:effectLst/>
        </p:spPr>
      </p:pic>
      <p:pic>
        <p:nvPicPr>
          <p:cNvPr id="5" name="Grafik 4">
            <a:extLst>
              <a:ext uri="{FF2B5EF4-FFF2-40B4-BE49-F238E27FC236}">
                <a16:creationId xmlns:a16="http://schemas.microsoft.com/office/drawing/2014/main" id="{0B63844E-5988-9FF1-07D4-45BB3461C80E}"/>
              </a:ext>
            </a:extLst>
          </p:cNvPr>
          <p:cNvPicPr>
            <a:picLocks noChangeAspect="1"/>
          </p:cNvPicPr>
          <p:nvPr/>
        </p:nvPicPr>
        <p:blipFill>
          <a:blip r:embed="rId4" cstate="screen">
            <a:extLst>
              <a:ext uri="{28A0092B-C50C-407E-A947-70E740481C1C}">
                <a14:useLocalDpi xmlns:a14="http://schemas.microsoft.com/office/drawing/2010/main" val="0"/>
              </a:ext>
            </a:extLst>
          </a:blip>
          <a:srcRect r="11650"/>
          <a:stretch/>
        </p:blipFill>
        <p:spPr>
          <a:xfrm>
            <a:off x="327804" y="3918595"/>
            <a:ext cx="5099687" cy="2769762"/>
          </a:xfrm>
          <a:prstGeom prst="rect">
            <a:avLst/>
          </a:prstGeom>
        </p:spPr>
      </p:pic>
      <p:sp>
        <p:nvSpPr>
          <p:cNvPr id="9" name="Textfeld 8">
            <a:extLst>
              <a:ext uri="{FF2B5EF4-FFF2-40B4-BE49-F238E27FC236}">
                <a16:creationId xmlns:a16="http://schemas.microsoft.com/office/drawing/2014/main" id="{D59E319D-B5C4-4613-345C-6CAF59BF8317}"/>
              </a:ext>
            </a:extLst>
          </p:cNvPr>
          <p:cNvSpPr txBox="1"/>
          <p:nvPr/>
        </p:nvSpPr>
        <p:spPr>
          <a:xfrm rot="20562601">
            <a:off x="703703" y="4867835"/>
            <a:ext cx="2640608" cy="523220"/>
          </a:xfrm>
          <a:prstGeom prst="rect">
            <a:avLst/>
          </a:prstGeom>
          <a:noFill/>
        </p:spPr>
        <p:txBody>
          <a:bodyPr wrap="square" rtlCol="0">
            <a:spAutoFit/>
          </a:bodyPr>
          <a:lstStyle/>
          <a:p>
            <a:r>
              <a:rPr lang="de-DE" sz="1400" dirty="0"/>
              <a:t>Allzeitrekord Österreich: 5.8.: Bad Deutsch-Altenburg: +41,2 °C</a:t>
            </a:r>
          </a:p>
        </p:txBody>
      </p:sp>
      <p:grpSp>
        <p:nvGrpSpPr>
          <p:cNvPr id="4" name="Gruppieren 3">
            <a:extLst>
              <a:ext uri="{FF2B5EF4-FFF2-40B4-BE49-F238E27FC236}">
                <a16:creationId xmlns:a16="http://schemas.microsoft.com/office/drawing/2014/main" id="{CD9DAAF4-6EAD-2B31-FC33-1F520B888F0A}"/>
              </a:ext>
            </a:extLst>
          </p:cNvPr>
          <p:cNvGrpSpPr/>
          <p:nvPr/>
        </p:nvGrpSpPr>
        <p:grpSpPr>
          <a:xfrm>
            <a:off x="6832677" y="820371"/>
            <a:ext cx="5247861" cy="5772085"/>
            <a:chOff x="6832677" y="820371"/>
            <a:chExt cx="5247861" cy="5772085"/>
          </a:xfrm>
          <a:effectLst/>
        </p:grpSpPr>
        <p:pic>
          <p:nvPicPr>
            <p:cNvPr id="14" name="Grafik 13">
              <a:extLst>
                <a:ext uri="{FF2B5EF4-FFF2-40B4-BE49-F238E27FC236}">
                  <a16:creationId xmlns:a16="http://schemas.microsoft.com/office/drawing/2014/main" id="{0D74A7E1-D5BF-3E46-B1F8-983419930A15}"/>
                </a:ext>
              </a:extLst>
            </p:cNvPr>
            <p:cNvPicPr>
              <a:picLocks noChangeAspect="1"/>
            </p:cNvPicPr>
            <p:nvPr/>
          </p:nvPicPr>
          <p:blipFill>
            <a:blip r:embed="rId5" cstate="screen">
              <a:extLst>
                <a:ext uri="{28A0092B-C50C-407E-A947-70E740481C1C}">
                  <a14:useLocalDpi xmlns:a14="http://schemas.microsoft.com/office/drawing/2010/main" val="0"/>
                </a:ext>
              </a:extLst>
            </a:blip>
            <a:srcRect l="222" r="11661"/>
            <a:stretch/>
          </p:blipFill>
          <p:spPr>
            <a:xfrm>
              <a:off x="6832677" y="820371"/>
              <a:ext cx="5247861" cy="2848583"/>
            </a:xfrm>
            <a:prstGeom prst="rect">
              <a:avLst/>
            </a:prstGeom>
          </p:spPr>
        </p:pic>
        <p:pic>
          <p:nvPicPr>
            <p:cNvPr id="8" name="Grafik 7">
              <a:extLst>
                <a:ext uri="{FF2B5EF4-FFF2-40B4-BE49-F238E27FC236}">
                  <a16:creationId xmlns:a16="http://schemas.microsoft.com/office/drawing/2014/main" id="{EF9D5918-07B4-ACEA-FBDF-2ED51BDB8F76}"/>
                </a:ext>
              </a:extLst>
            </p:cNvPr>
            <p:cNvPicPr>
              <a:picLocks noChangeAspect="1"/>
            </p:cNvPicPr>
            <p:nvPr/>
          </p:nvPicPr>
          <p:blipFill>
            <a:blip r:embed="rId6" cstate="screen">
              <a:extLst>
                <a:ext uri="{28A0092B-C50C-407E-A947-70E740481C1C}">
                  <a14:useLocalDpi xmlns:a14="http://schemas.microsoft.com/office/drawing/2010/main" val="0"/>
                </a:ext>
              </a:extLst>
            </a:blip>
            <a:srcRect t="-534" b="21786"/>
            <a:stretch/>
          </p:blipFill>
          <p:spPr>
            <a:xfrm>
              <a:off x="6931546" y="4046950"/>
              <a:ext cx="5148992" cy="2545506"/>
            </a:xfrm>
            <a:prstGeom prst="rect">
              <a:avLst/>
            </a:prstGeom>
            <a:effectLst/>
          </p:spPr>
        </p:pic>
        <p:sp>
          <p:nvSpPr>
            <p:cNvPr id="10" name="Textfeld 9">
              <a:extLst>
                <a:ext uri="{FF2B5EF4-FFF2-40B4-BE49-F238E27FC236}">
                  <a16:creationId xmlns:a16="http://schemas.microsoft.com/office/drawing/2014/main" id="{A52DA287-CF2E-2412-4B45-42EB5DF9C357}"/>
                </a:ext>
              </a:extLst>
            </p:cNvPr>
            <p:cNvSpPr txBox="1"/>
            <p:nvPr/>
          </p:nvSpPr>
          <p:spPr>
            <a:xfrm rot="20672551">
              <a:off x="7089852" y="1849706"/>
              <a:ext cx="2528185" cy="584775"/>
            </a:xfrm>
            <a:prstGeom prst="rect">
              <a:avLst/>
            </a:prstGeom>
            <a:noFill/>
          </p:spPr>
          <p:txBody>
            <a:bodyPr wrap="square" rtlCol="0">
              <a:spAutoFit/>
            </a:bodyPr>
            <a:lstStyle/>
            <a:p>
              <a:r>
                <a:rPr lang="de-DE" sz="1600" dirty="0"/>
                <a:t>Niederschlagsabweichung bis 30.9.: -32 %</a:t>
              </a:r>
            </a:p>
          </p:txBody>
        </p:sp>
      </p:grpSp>
    </p:spTree>
    <p:extLst>
      <p:ext uri="{BB962C8B-B14F-4D97-AF65-F5344CB8AC3E}">
        <p14:creationId xmlns:p14="http://schemas.microsoft.com/office/powerpoint/2010/main" val="203188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30686E4-275D-BEB4-DA31-139E4C3102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9610" y="868017"/>
            <a:ext cx="10805523" cy="5760000"/>
          </a:xfrm>
          <a:prstGeom prst="rect">
            <a:avLst/>
          </a:prstGeom>
        </p:spPr>
      </p:pic>
      <p:sp>
        <p:nvSpPr>
          <p:cNvPr id="2" name="Titel 1"/>
          <p:cNvSpPr>
            <a:spLocks noGrp="1"/>
          </p:cNvSpPr>
          <p:nvPr>
            <p:ph type="title"/>
          </p:nvPr>
        </p:nvSpPr>
        <p:spPr/>
        <p:txBody>
          <a:bodyPr/>
          <a:lstStyle/>
          <a:p>
            <a:r>
              <a:rPr lang="de-DE" dirty="0"/>
              <a:t>Klima aktuell: Das Jahr 2026 – Pegel- und Grundwasserstände</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pic>
        <p:nvPicPr>
          <p:cNvPr id="17" name="Grafik 16">
            <a:extLst>
              <a:ext uri="{FF2B5EF4-FFF2-40B4-BE49-F238E27FC236}">
                <a16:creationId xmlns:a16="http://schemas.microsoft.com/office/drawing/2014/main" id="{D291571C-84F0-833A-F759-99B427FF528C}"/>
              </a:ext>
            </a:extLst>
          </p:cNvPr>
          <p:cNvPicPr>
            <a:picLocks noChangeAspect="1"/>
          </p:cNvPicPr>
          <p:nvPr/>
        </p:nvPicPr>
        <p:blipFill>
          <a:blip r:embed="rId4"/>
          <a:stretch>
            <a:fillRect/>
          </a:stretch>
        </p:blipFill>
        <p:spPr>
          <a:xfrm>
            <a:off x="419610" y="900083"/>
            <a:ext cx="10805523" cy="5770796"/>
          </a:xfrm>
          <a:prstGeom prst="rect">
            <a:avLst/>
          </a:prstGeom>
        </p:spPr>
      </p:pic>
      <p:sp>
        <p:nvSpPr>
          <p:cNvPr id="6" name="Textfeld 5">
            <a:extLst>
              <a:ext uri="{FF2B5EF4-FFF2-40B4-BE49-F238E27FC236}">
                <a16:creationId xmlns:a16="http://schemas.microsoft.com/office/drawing/2014/main" id="{8E25959C-EF63-11B2-7090-E2C255A96976}"/>
              </a:ext>
            </a:extLst>
          </p:cNvPr>
          <p:cNvSpPr txBox="1"/>
          <p:nvPr/>
        </p:nvSpPr>
        <p:spPr>
          <a:xfrm>
            <a:off x="1649895" y="1112377"/>
            <a:ext cx="5267740" cy="1431161"/>
          </a:xfrm>
          <a:prstGeom prst="rect">
            <a:avLst/>
          </a:prstGeom>
          <a:solidFill>
            <a:schemeClr val="bg2"/>
          </a:solidFill>
          <a:ln>
            <a:solidFill>
              <a:schemeClr val="tx1"/>
            </a:solidFill>
          </a:ln>
        </p:spPr>
        <p:txBody>
          <a:bodyPr wrap="square" rtlCol="0">
            <a:spAutoFit/>
          </a:bodyPr>
          <a:lstStyle/>
          <a:p>
            <a:r>
              <a:rPr lang="de-DE" sz="1500" dirty="0"/>
              <a:t>30.9.2026:  </a:t>
            </a:r>
          </a:p>
          <a:p>
            <a:pPr marL="285750" indent="-285750">
              <a:buFont typeface="Arial" panose="020B0604020202020204" pitchFamily="34" charset="0"/>
              <a:buChar char="•"/>
            </a:pPr>
            <a:r>
              <a:rPr lang="de-DE" sz="1500" dirty="0"/>
              <a:t>Flusspegel: 93 % „Niederwasser“  </a:t>
            </a:r>
            <a:br>
              <a:rPr lang="de-DE" sz="1500" dirty="0"/>
            </a:br>
            <a:r>
              <a:rPr lang="de-DE" sz="1200" dirty="0"/>
              <a:t>(von 296 Messstellen)</a:t>
            </a:r>
            <a:endParaRPr lang="de-DE" sz="1500" dirty="0"/>
          </a:p>
          <a:p>
            <a:pPr marL="285750" indent="-285750">
              <a:buFont typeface="Arial" panose="020B0604020202020204" pitchFamily="34" charset="0"/>
              <a:buChar char="•"/>
            </a:pPr>
            <a:r>
              <a:rPr lang="de-DE" sz="1500" dirty="0"/>
              <a:t>Grundwasser: 95 % „niedrig“ oder „sehr niedrig“ </a:t>
            </a:r>
            <a:br>
              <a:rPr lang="de-DE" sz="1500" dirty="0"/>
            </a:br>
            <a:r>
              <a:rPr lang="de-DE" sz="1200" dirty="0"/>
              <a:t>(von 233 Messstellen)</a:t>
            </a:r>
          </a:p>
          <a:p>
            <a:pPr marL="285750" indent="-285750">
              <a:buFont typeface="Arial" panose="020B0604020202020204" pitchFamily="34" charset="0"/>
              <a:buChar char="•"/>
            </a:pPr>
            <a:r>
              <a:rPr lang="de-DE" sz="1500" dirty="0"/>
              <a:t>Neusiedler See knapp über Tiefstwert von 2022</a:t>
            </a:r>
          </a:p>
        </p:txBody>
      </p:sp>
    </p:spTree>
    <p:extLst>
      <p:ext uri="{BB962C8B-B14F-4D97-AF65-F5344CB8AC3E}">
        <p14:creationId xmlns:p14="http://schemas.microsoft.com/office/powerpoint/2010/main" val="68643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5" name="Inhaltsplatzhalter 5">
            <a:extLst>
              <a:ext uri="{FF2B5EF4-FFF2-40B4-BE49-F238E27FC236}">
                <a16:creationId xmlns:a16="http://schemas.microsoft.com/office/drawing/2014/main" id="{79957787-3017-A6DA-0D72-629C8857806F}"/>
              </a:ext>
            </a:extLst>
          </p:cNvPr>
          <p:cNvSpPr txBox="1">
            <a:spLocks/>
          </p:cNvSpPr>
          <p:nvPr/>
        </p:nvSpPr>
        <p:spPr>
          <a:xfrm>
            <a:off x="324000" y="900000"/>
            <a:ext cx="11151892" cy="509398"/>
          </a:xfrm>
          <a:prstGeom prst="rect">
            <a:avLst/>
          </a:prstGeom>
          <a:solidFill>
            <a:schemeClr val="bg1"/>
          </a:solidFill>
        </p:spPr>
        <p:txBody>
          <a:bodyPr vert="horz" lIns="91440" tIns="45720" rIns="91440" bIns="45720" rtlCol="0">
            <a:normAutofit/>
          </a:bodyPr>
          <a:lstStyle>
            <a:lvl1pPr marL="2857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lang="de-DE" sz="1800" kern="1200" baseline="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1pPr>
            <a:lvl2pPr marL="742950" indent="-285750" algn="l" defTabSz="914400" rtl="0" eaLnBrk="1" latinLnBrk="0" hangingPunct="1">
              <a:spcBef>
                <a:spcPct val="20000"/>
              </a:spcBef>
              <a:buFont typeface="Arial" pitchFamily="34" charset="0"/>
              <a:buChar char="–"/>
              <a:defRPr sz="17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2pPr>
            <a:lvl3pPr marL="1143000" indent="-228600" algn="l" defTabSz="914400" rtl="0" eaLnBrk="1" latinLnBrk="0" hangingPunct="1">
              <a:spcBef>
                <a:spcPct val="20000"/>
              </a:spcBef>
              <a:buFont typeface="Arial" pitchFamily="34" charset="0"/>
              <a:buChar char="•"/>
              <a:defRPr sz="16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3pPr>
            <a:lvl4pPr marL="1600200" indent="-228600" algn="l" defTabSz="914400" rtl="0" eaLnBrk="1" latinLnBrk="0" hangingPunct="1">
              <a:spcBef>
                <a:spcPct val="20000"/>
              </a:spcBef>
              <a:buFont typeface="Arial" pitchFamily="34" charset="0"/>
              <a:buChar char="–"/>
              <a:defRPr sz="15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4pPr>
            <a:lvl5pPr marL="2057400" indent="-228600" algn="l" defTabSz="914400" rtl="0" eaLnBrk="1" latinLnBrk="0" hangingPunct="1">
              <a:spcBef>
                <a:spcPct val="20000"/>
              </a:spcBef>
              <a:buFont typeface="Arial" pitchFamily="34" charset="0"/>
              <a:buChar char="»"/>
              <a:defRPr lang="de-DE" sz="14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de-DE" sz="2400" b="1" dirty="0">
                <a:solidFill>
                  <a:schemeClr val="tx1"/>
                </a:solidFill>
                <a:latin typeface="+mn-lt"/>
                <a:ea typeface="+mn-ea"/>
                <a:cs typeface="+mn-cs"/>
              </a:rPr>
              <a:t>Abfluss = </a:t>
            </a:r>
            <a:r>
              <a:rPr lang="de-DE" sz="2400" b="1" dirty="0">
                <a:solidFill>
                  <a:srgbClr val="4F81BD"/>
                </a:solidFill>
                <a:latin typeface="+mn-lt"/>
                <a:ea typeface="+mn-ea"/>
                <a:cs typeface="+mn-cs"/>
              </a:rPr>
              <a:t>Niederschlag</a:t>
            </a:r>
            <a:endParaRPr lang="de-DE" sz="2400" dirty="0">
              <a:solidFill>
                <a:schemeClr val="tx1"/>
              </a:solidFill>
              <a:latin typeface="+mn-lt"/>
              <a:ea typeface="+mn-ea"/>
              <a:cs typeface="+mn-cs"/>
            </a:endParaRPr>
          </a:p>
        </p:txBody>
      </p:sp>
      <p:sp>
        <p:nvSpPr>
          <p:cNvPr id="12" name="Textfeld 11">
            <a:extLst>
              <a:ext uri="{FF2B5EF4-FFF2-40B4-BE49-F238E27FC236}">
                <a16:creationId xmlns:a16="http://schemas.microsoft.com/office/drawing/2014/main" id="{31A55950-DC7E-99F2-A875-6FE2457EF568}"/>
              </a:ext>
            </a:extLst>
          </p:cNvPr>
          <p:cNvSpPr txBox="1"/>
          <p:nvPr/>
        </p:nvSpPr>
        <p:spPr>
          <a:xfrm>
            <a:off x="1326685" y="1760033"/>
            <a:ext cx="205469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1" u="none" strike="noStrike" kern="0" cap="none" spc="0" normalizeH="0" baseline="0" noProof="0" dirty="0">
                <a:ln>
                  <a:noFill/>
                </a:ln>
                <a:solidFill>
                  <a:srgbClr val="4F81BD">
                    <a:lumMod val="75000"/>
                  </a:srgbClr>
                </a:solidFill>
                <a:effectLst/>
                <a:uLnTx/>
                <a:uFillTx/>
                <a:latin typeface="Source Sans Pro" panose="020B0503030403020204" pitchFamily="34" charset="0"/>
              </a:rPr>
              <a:t>Niederschlag</a:t>
            </a:r>
          </a:p>
          <a:p>
            <a:pPr marL="0" marR="0" lvl="0" indent="0" defTabSz="914400" eaLnBrk="1" fontAlgn="auto" latinLnBrk="0" hangingPunct="1">
              <a:lnSpc>
                <a:spcPct val="100000"/>
              </a:lnSpc>
              <a:spcBef>
                <a:spcPts val="0"/>
              </a:spcBef>
              <a:spcAft>
                <a:spcPts val="0"/>
              </a:spcAft>
              <a:buClrTx/>
              <a:buSzTx/>
              <a:buFontTx/>
              <a:buNone/>
              <a:tabLst/>
              <a:defRPr/>
            </a:pPr>
            <a:r>
              <a:rPr lang="de-DE" i="1" kern="0" dirty="0">
                <a:solidFill>
                  <a:srgbClr val="4F81BD">
                    <a:lumMod val="75000"/>
                  </a:srgbClr>
                </a:solidFill>
                <a:latin typeface="Source Sans Pro" panose="020B0503030403020204" pitchFamily="34" charset="0"/>
              </a:rPr>
              <a:t>(+Schneeschmelze)</a:t>
            </a:r>
            <a:endParaRPr kumimoji="0" lang="de-DE" sz="1800" b="0" i="1" u="none" strike="noStrike" kern="0" cap="none" spc="0" normalizeH="0" baseline="0" noProof="0" dirty="0">
              <a:ln>
                <a:noFill/>
              </a:ln>
              <a:solidFill>
                <a:srgbClr val="4F81BD">
                  <a:lumMod val="75000"/>
                </a:srgbClr>
              </a:solidFill>
              <a:effectLst/>
              <a:uLnTx/>
              <a:uFillTx/>
              <a:latin typeface="Source Sans Pro" panose="020B0503030403020204" pitchFamily="34" charset="0"/>
            </a:endParaRPr>
          </a:p>
        </p:txBody>
      </p:sp>
      <p:sp>
        <p:nvSpPr>
          <p:cNvPr id="13" name="Textfeld 12">
            <a:extLst>
              <a:ext uri="{FF2B5EF4-FFF2-40B4-BE49-F238E27FC236}">
                <a16:creationId xmlns:a16="http://schemas.microsoft.com/office/drawing/2014/main" id="{FC1027F2-5F33-BC70-EA6B-3BA28FF30598}"/>
              </a:ext>
            </a:extLst>
          </p:cNvPr>
          <p:cNvSpPr txBox="1"/>
          <p:nvPr/>
        </p:nvSpPr>
        <p:spPr>
          <a:xfrm>
            <a:off x="6440716" y="1655584"/>
            <a:ext cx="2639615" cy="11079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1" u="none" strike="noStrike" kern="0" cap="none" spc="0" normalizeH="0" baseline="0" noProof="0" dirty="0">
                <a:ln>
                  <a:noFill/>
                </a:ln>
                <a:solidFill>
                  <a:srgbClr val="F57E1B"/>
                </a:solidFill>
                <a:effectLst/>
                <a:uLnTx/>
                <a:uFillTx/>
                <a:latin typeface="Source Sans Pro" panose="020B0503030403020204" pitchFamily="34" charset="0"/>
              </a:rPr>
              <a:t>Potenzielle Verdunstung</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b="0" i="1" u="none" strike="noStrike" kern="0" cap="none" spc="0" normalizeH="0" baseline="0" noProof="0" dirty="0">
                <a:ln>
                  <a:noFill/>
                </a:ln>
                <a:solidFill>
                  <a:srgbClr val="F57E1B"/>
                </a:solidFill>
                <a:effectLst/>
                <a:uLnTx/>
                <a:uFillTx/>
                <a:latin typeface="Source Sans Pro" panose="020B0503030403020204" pitchFamily="34" charset="0"/>
              </a:rPr>
              <a:t>Temperatur</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b="0" i="1" u="none" strike="noStrike" kern="0" cap="none" spc="0" normalizeH="0" baseline="0" noProof="0" dirty="0">
                <a:ln>
                  <a:noFill/>
                </a:ln>
                <a:solidFill>
                  <a:srgbClr val="F57E1B"/>
                </a:solidFill>
                <a:effectLst/>
                <a:uLnTx/>
                <a:uFillTx/>
                <a:latin typeface="Source Sans Pro" panose="020B0503030403020204" pitchFamily="34" charset="0"/>
              </a:rPr>
              <a:t>Sonnenschein</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b="0" i="1" u="none" strike="noStrike" kern="0" cap="none" spc="0" normalizeH="0" baseline="0" noProof="0" dirty="0">
                <a:ln>
                  <a:noFill/>
                </a:ln>
                <a:solidFill>
                  <a:srgbClr val="F57E1B"/>
                </a:solidFill>
                <a:effectLst/>
                <a:uLnTx/>
                <a:uFillTx/>
                <a:latin typeface="Source Sans Pro" panose="020B0503030403020204" pitchFamily="34" charset="0"/>
              </a:rPr>
              <a:t>Wind</a:t>
            </a:r>
          </a:p>
        </p:txBody>
      </p:sp>
      <p:grpSp>
        <p:nvGrpSpPr>
          <p:cNvPr id="16" name="Gruppieren 15">
            <a:extLst>
              <a:ext uri="{FF2B5EF4-FFF2-40B4-BE49-F238E27FC236}">
                <a16:creationId xmlns:a16="http://schemas.microsoft.com/office/drawing/2014/main" id="{B774A3A7-9850-E6F9-9A23-B88B7F3162F9}"/>
              </a:ext>
            </a:extLst>
          </p:cNvPr>
          <p:cNvGrpSpPr/>
          <p:nvPr/>
        </p:nvGrpSpPr>
        <p:grpSpPr>
          <a:xfrm>
            <a:off x="3001769" y="2669211"/>
            <a:ext cx="4498170" cy="3475259"/>
            <a:chOff x="3001769" y="2669211"/>
            <a:chExt cx="4498170" cy="3475259"/>
          </a:xfrm>
        </p:grpSpPr>
        <p:pic>
          <p:nvPicPr>
            <p:cNvPr id="10" name="Picture 2" descr="traditional land surface models vs. integrated hydrologic models">
              <a:extLst>
                <a:ext uri="{FF2B5EF4-FFF2-40B4-BE49-F238E27FC236}">
                  <a16:creationId xmlns:a16="http://schemas.microsoft.com/office/drawing/2014/main" id="{8FB75BAC-4C93-55C3-C243-FB289FAB80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5212" t="10674" r="689" b="21295"/>
            <a:stretch/>
          </p:blipFill>
          <p:spPr bwMode="auto">
            <a:xfrm>
              <a:off x="3001769" y="2669211"/>
              <a:ext cx="4498170" cy="3475259"/>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a:extLst>
                <a:ext uri="{FF2B5EF4-FFF2-40B4-BE49-F238E27FC236}">
                  <a16:creationId xmlns:a16="http://schemas.microsoft.com/office/drawing/2014/main" id="{29C66B97-75B1-86AB-344D-EE51F476E997}"/>
                </a:ext>
              </a:extLst>
            </p:cNvPr>
            <p:cNvSpPr txBox="1"/>
            <p:nvPr/>
          </p:nvSpPr>
          <p:spPr>
            <a:xfrm>
              <a:off x="3027368" y="5266878"/>
              <a:ext cx="148572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a:ln>
                    <a:noFill/>
                  </a:ln>
                  <a:solidFill>
                    <a:srgbClr val="3C3C3C"/>
                  </a:solidFill>
                  <a:effectLst/>
                  <a:uLnTx/>
                  <a:uFillTx/>
                  <a:latin typeface="Source Sans Pro" panose="020B0503030403020204" pitchFamily="34" charset="0"/>
                </a:rPr>
                <a:t>Maxwell u.</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000" b="0" i="0" u="none" strike="noStrike" kern="0" cap="none" spc="0" normalizeH="0" baseline="0" noProof="0" dirty="0">
                  <a:ln>
                    <a:noFill/>
                  </a:ln>
                  <a:solidFill>
                    <a:srgbClr val="3C3C3C"/>
                  </a:solidFill>
                  <a:effectLst/>
                  <a:uLnTx/>
                  <a:uFillTx/>
                  <a:latin typeface="Source Sans Pro" panose="020B0503030403020204" pitchFamily="34" charset="0"/>
                </a:rPr>
                <a:t>Condon 2016</a:t>
              </a:r>
            </a:p>
          </p:txBody>
        </p:sp>
      </p:grpSp>
      <p:sp>
        <p:nvSpPr>
          <p:cNvPr id="15" name="Pfeil nach unten 18">
            <a:extLst>
              <a:ext uri="{FF2B5EF4-FFF2-40B4-BE49-F238E27FC236}">
                <a16:creationId xmlns:a16="http://schemas.microsoft.com/office/drawing/2014/main" id="{E54DCAC8-9A1C-6032-BF2E-F0876F9193DA}"/>
              </a:ext>
            </a:extLst>
          </p:cNvPr>
          <p:cNvSpPr/>
          <p:nvPr/>
        </p:nvSpPr>
        <p:spPr>
          <a:xfrm rot="10800000">
            <a:off x="5551395" y="2296882"/>
            <a:ext cx="980033" cy="1536878"/>
          </a:xfrm>
          <a:prstGeom prst="downArrow">
            <a:avLst/>
          </a:prstGeom>
          <a:solidFill>
            <a:srgbClr val="F79646"/>
          </a:solidFill>
          <a:ln w="25400" cap="flat" cmpd="sng" algn="ctr">
            <a:solidFill>
              <a:srgbClr val="F7964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endParaRPr>
          </a:p>
        </p:txBody>
      </p:sp>
      <p:sp>
        <p:nvSpPr>
          <p:cNvPr id="35" name="Titel 1">
            <a:extLst>
              <a:ext uri="{FF2B5EF4-FFF2-40B4-BE49-F238E27FC236}">
                <a16:creationId xmlns:a16="http://schemas.microsoft.com/office/drawing/2014/main" id="{81729D34-2752-AA05-1B1C-D39820D0C5A1}"/>
              </a:ext>
            </a:extLst>
          </p:cNvPr>
          <p:cNvSpPr>
            <a:spLocks noGrp="1"/>
          </p:cNvSpPr>
          <p:nvPr>
            <p:ph type="title"/>
          </p:nvPr>
        </p:nvSpPr>
        <p:spPr>
          <a:xfrm>
            <a:off x="327804" y="77638"/>
            <a:ext cx="10119702" cy="586596"/>
          </a:xfrm>
        </p:spPr>
        <p:txBody>
          <a:bodyPr/>
          <a:lstStyle/>
          <a:p>
            <a:r>
              <a:rPr lang="de-DE" dirty="0"/>
              <a:t>Was bestimmt den Abfluss (Pegel)?</a:t>
            </a:r>
          </a:p>
        </p:txBody>
      </p:sp>
      <p:sp>
        <p:nvSpPr>
          <p:cNvPr id="2" name="Textfeld 1">
            <a:extLst>
              <a:ext uri="{FF2B5EF4-FFF2-40B4-BE49-F238E27FC236}">
                <a16:creationId xmlns:a16="http://schemas.microsoft.com/office/drawing/2014/main" id="{1C640469-F595-F61F-EE15-8A033BF3B1C1}"/>
              </a:ext>
            </a:extLst>
          </p:cNvPr>
          <p:cNvSpPr txBox="1"/>
          <p:nvPr/>
        </p:nvSpPr>
        <p:spPr>
          <a:xfrm>
            <a:off x="2506968" y="6144470"/>
            <a:ext cx="5487771" cy="461665"/>
          </a:xfrm>
          <a:prstGeom prst="rect">
            <a:avLst/>
          </a:prstGeom>
          <a:solidFill>
            <a:schemeClr val="tx2">
              <a:lumMod val="10000"/>
              <a:lumOff val="90000"/>
            </a:schemeClr>
          </a:solidFill>
        </p:spPr>
        <p:txBody>
          <a:bodyPr wrap="square" rtlCol="0">
            <a:spAutoFit/>
          </a:bodyPr>
          <a:lstStyle/>
          <a:p>
            <a:pPr algn="ctr"/>
            <a:r>
              <a:rPr lang="de-DE" sz="2400" dirty="0"/>
              <a:t>Klimatische Wasserbilanz</a:t>
            </a:r>
          </a:p>
        </p:txBody>
      </p:sp>
      <p:sp>
        <p:nvSpPr>
          <p:cNvPr id="4" name="Textfeld 3">
            <a:extLst>
              <a:ext uri="{FF2B5EF4-FFF2-40B4-BE49-F238E27FC236}">
                <a16:creationId xmlns:a16="http://schemas.microsoft.com/office/drawing/2014/main" id="{30BC0F8C-FD7F-8E93-9DB5-1F3B78B00370}"/>
              </a:ext>
            </a:extLst>
          </p:cNvPr>
          <p:cNvSpPr txBox="1"/>
          <p:nvPr/>
        </p:nvSpPr>
        <p:spPr>
          <a:xfrm>
            <a:off x="7434942" y="3206260"/>
            <a:ext cx="4757058" cy="769441"/>
          </a:xfrm>
          <a:prstGeom prst="rect">
            <a:avLst/>
          </a:prstGeom>
          <a:noFill/>
        </p:spPr>
        <p:txBody>
          <a:bodyPr wrap="square" rtlCol="0">
            <a:spAutoFit/>
          </a:bodyPr>
          <a:lstStyle/>
          <a:p>
            <a:pPr algn="ctr"/>
            <a:r>
              <a:rPr lang="de-DE" sz="4400" dirty="0">
                <a:solidFill>
                  <a:srgbClr val="C00000"/>
                </a:solidFill>
              </a:rPr>
              <a:t>Klimawandel ?</a:t>
            </a:r>
          </a:p>
        </p:txBody>
      </p:sp>
      <p:sp>
        <p:nvSpPr>
          <p:cNvPr id="6" name="Inhaltsplatzhalter 5">
            <a:extLst>
              <a:ext uri="{FF2B5EF4-FFF2-40B4-BE49-F238E27FC236}">
                <a16:creationId xmlns:a16="http://schemas.microsoft.com/office/drawing/2014/main" id="{5DC7EAF2-AC7C-12C6-6440-7C35B3773382}"/>
              </a:ext>
            </a:extLst>
          </p:cNvPr>
          <p:cNvSpPr txBox="1">
            <a:spLocks/>
          </p:cNvSpPr>
          <p:nvPr/>
        </p:nvSpPr>
        <p:spPr>
          <a:xfrm>
            <a:off x="324000" y="900000"/>
            <a:ext cx="11151892" cy="509398"/>
          </a:xfrm>
          <a:prstGeom prst="rect">
            <a:avLst/>
          </a:prstGeom>
          <a:solidFill>
            <a:schemeClr val="bg1"/>
          </a:solidFill>
        </p:spPr>
        <p:txBody>
          <a:bodyPr vert="horz" lIns="91440" tIns="45720" rIns="91440" bIns="45720" rtlCol="0">
            <a:normAutofit/>
          </a:bodyPr>
          <a:lstStyle>
            <a:lvl1pPr marL="2857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lang="de-DE" sz="1800" kern="1200" baseline="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1pPr>
            <a:lvl2pPr marL="742950" indent="-285750" algn="l" defTabSz="914400" rtl="0" eaLnBrk="1" latinLnBrk="0" hangingPunct="1">
              <a:spcBef>
                <a:spcPct val="20000"/>
              </a:spcBef>
              <a:buFont typeface="Arial" pitchFamily="34" charset="0"/>
              <a:buChar char="–"/>
              <a:defRPr sz="17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2pPr>
            <a:lvl3pPr marL="1143000" indent="-228600" algn="l" defTabSz="914400" rtl="0" eaLnBrk="1" latinLnBrk="0" hangingPunct="1">
              <a:spcBef>
                <a:spcPct val="20000"/>
              </a:spcBef>
              <a:buFont typeface="Arial" pitchFamily="34" charset="0"/>
              <a:buChar char="•"/>
              <a:defRPr sz="16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3pPr>
            <a:lvl4pPr marL="1600200" indent="-228600" algn="l" defTabSz="914400" rtl="0" eaLnBrk="1" latinLnBrk="0" hangingPunct="1">
              <a:spcBef>
                <a:spcPct val="20000"/>
              </a:spcBef>
              <a:buFont typeface="Arial" pitchFamily="34" charset="0"/>
              <a:buChar char="–"/>
              <a:defRPr sz="15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4pPr>
            <a:lvl5pPr marL="2057400" indent="-228600" algn="l" defTabSz="914400" rtl="0" eaLnBrk="1" latinLnBrk="0" hangingPunct="1">
              <a:spcBef>
                <a:spcPct val="20000"/>
              </a:spcBef>
              <a:buFont typeface="Arial" pitchFamily="34" charset="0"/>
              <a:buChar char="»"/>
              <a:defRPr lang="de-DE" sz="14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de-DE" sz="2400" b="1" dirty="0">
                <a:solidFill>
                  <a:schemeClr val="tx1"/>
                </a:solidFill>
                <a:latin typeface="+mn-lt"/>
                <a:ea typeface="+mn-ea"/>
                <a:cs typeface="+mn-cs"/>
              </a:rPr>
              <a:t>Abfluss = </a:t>
            </a:r>
            <a:r>
              <a:rPr lang="de-DE" sz="2400" b="1" dirty="0">
                <a:solidFill>
                  <a:srgbClr val="4F81BD"/>
                </a:solidFill>
                <a:latin typeface="+mn-lt"/>
                <a:ea typeface="+mn-ea"/>
                <a:cs typeface="+mn-cs"/>
              </a:rPr>
              <a:t>Niederschlag</a:t>
            </a:r>
            <a:r>
              <a:rPr lang="de-DE" sz="2400" b="1" dirty="0">
                <a:solidFill>
                  <a:schemeClr val="tx1"/>
                </a:solidFill>
                <a:latin typeface="+mn-lt"/>
                <a:ea typeface="+mn-ea"/>
                <a:cs typeface="+mn-cs"/>
              </a:rPr>
              <a:t> – </a:t>
            </a:r>
            <a:r>
              <a:rPr lang="de-DE" sz="2400" b="1" dirty="0">
                <a:solidFill>
                  <a:srgbClr val="F57E1B"/>
                </a:solidFill>
                <a:latin typeface="+mn-lt"/>
                <a:ea typeface="+mn-ea"/>
                <a:cs typeface="+mn-cs"/>
              </a:rPr>
              <a:t>Verdunstung</a:t>
            </a:r>
            <a:endParaRPr lang="de-DE" sz="2400" dirty="0">
              <a:solidFill>
                <a:schemeClr val="tx1"/>
              </a:solidFill>
              <a:latin typeface="+mn-lt"/>
              <a:ea typeface="+mn-ea"/>
              <a:cs typeface="+mn-cs"/>
            </a:endParaRPr>
          </a:p>
        </p:txBody>
      </p:sp>
      <p:sp>
        <p:nvSpPr>
          <p:cNvPr id="7" name="Inhaltsplatzhalter 5">
            <a:extLst>
              <a:ext uri="{FF2B5EF4-FFF2-40B4-BE49-F238E27FC236}">
                <a16:creationId xmlns:a16="http://schemas.microsoft.com/office/drawing/2014/main" id="{B4197C14-A197-3BFD-F27C-84A590A25FD1}"/>
              </a:ext>
            </a:extLst>
          </p:cNvPr>
          <p:cNvSpPr txBox="1">
            <a:spLocks/>
          </p:cNvSpPr>
          <p:nvPr/>
        </p:nvSpPr>
        <p:spPr>
          <a:xfrm>
            <a:off x="324000" y="900000"/>
            <a:ext cx="11151892" cy="509398"/>
          </a:xfrm>
          <a:prstGeom prst="rect">
            <a:avLst/>
          </a:prstGeom>
          <a:solidFill>
            <a:schemeClr val="bg1"/>
          </a:solidFill>
        </p:spPr>
        <p:txBody>
          <a:bodyPr vert="horz" lIns="91440" tIns="45720" rIns="91440" bIns="45720" rtlCol="0">
            <a:normAutofit/>
          </a:bodyPr>
          <a:lstStyle>
            <a:lvl1pPr marL="2857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lang="de-DE" sz="1800" kern="1200" baseline="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1pPr>
            <a:lvl2pPr marL="742950" indent="-285750" algn="l" defTabSz="914400" rtl="0" eaLnBrk="1" latinLnBrk="0" hangingPunct="1">
              <a:spcBef>
                <a:spcPct val="20000"/>
              </a:spcBef>
              <a:buFont typeface="Arial" pitchFamily="34" charset="0"/>
              <a:buChar char="–"/>
              <a:defRPr sz="17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2pPr>
            <a:lvl3pPr marL="1143000" indent="-228600" algn="l" defTabSz="914400" rtl="0" eaLnBrk="1" latinLnBrk="0" hangingPunct="1">
              <a:spcBef>
                <a:spcPct val="20000"/>
              </a:spcBef>
              <a:buFont typeface="Arial" pitchFamily="34" charset="0"/>
              <a:buChar char="•"/>
              <a:defRPr sz="16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3pPr>
            <a:lvl4pPr marL="1600200" indent="-228600" algn="l" defTabSz="914400" rtl="0" eaLnBrk="1" latinLnBrk="0" hangingPunct="1">
              <a:spcBef>
                <a:spcPct val="20000"/>
              </a:spcBef>
              <a:buFont typeface="Arial" pitchFamily="34" charset="0"/>
              <a:buChar char="–"/>
              <a:defRPr sz="15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4pPr>
            <a:lvl5pPr marL="2057400" indent="-228600" algn="l" defTabSz="914400" rtl="0" eaLnBrk="1" latinLnBrk="0" hangingPunct="1">
              <a:spcBef>
                <a:spcPct val="20000"/>
              </a:spcBef>
              <a:buFont typeface="Arial" pitchFamily="34" charset="0"/>
              <a:buChar char="»"/>
              <a:defRPr lang="de-DE" sz="14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de-DE" sz="2400" b="1" dirty="0">
                <a:solidFill>
                  <a:schemeClr val="tx1"/>
                </a:solidFill>
                <a:latin typeface="+mn-lt"/>
                <a:ea typeface="+mn-ea"/>
                <a:cs typeface="+mn-cs"/>
              </a:rPr>
              <a:t>Abfluss = </a:t>
            </a:r>
            <a:r>
              <a:rPr lang="de-DE" sz="2400" b="1" dirty="0">
                <a:solidFill>
                  <a:srgbClr val="4F81BD"/>
                </a:solidFill>
                <a:latin typeface="+mn-lt"/>
                <a:ea typeface="+mn-ea"/>
                <a:cs typeface="+mn-cs"/>
              </a:rPr>
              <a:t>Niederschlag</a:t>
            </a:r>
            <a:r>
              <a:rPr lang="de-DE" sz="2400" b="1" dirty="0">
                <a:solidFill>
                  <a:schemeClr val="tx1"/>
                </a:solidFill>
                <a:latin typeface="+mn-lt"/>
                <a:ea typeface="+mn-ea"/>
                <a:cs typeface="+mn-cs"/>
              </a:rPr>
              <a:t> – </a:t>
            </a:r>
            <a:r>
              <a:rPr lang="de-DE" sz="2400" b="1" dirty="0">
                <a:solidFill>
                  <a:srgbClr val="F57E1B"/>
                </a:solidFill>
                <a:latin typeface="+mn-lt"/>
                <a:ea typeface="+mn-ea"/>
                <a:cs typeface="+mn-cs"/>
              </a:rPr>
              <a:t>Verdunstung</a:t>
            </a:r>
            <a:r>
              <a:rPr lang="de-DE" sz="2400" b="1" dirty="0">
                <a:solidFill>
                  <a:schemeClr val="tx1"/>
                </a:solidFill>
                <a:latin typeface="+mn-lt"/>
                <a:ea typeface="+mn-ea"/>
                <a:cs typeface="+mn-cs"/>
              </a:rPr>
              <a:t> ± </a:t>
            </a:r>
            <a:r>
              <a:rPr lang="de-DE" sz="2400" b="1" dirty="0">
                <a:solidFill>
                  <a:schemeClr val="accent5">
                    <a:lumMod val="50000"/>
                  </a:schemeClr>
                </a:solidFill>
                <a:latin typeface="+mn-lt"/>
                <a:ea typeface="+mn-ea"/>
                <a:cs typeface="+mn-cs"/>
              </a:rPr>
              <a:t>Speicheränderung</a:t>
            </a:r>
            <a:r>
              <a:rPr lang="de-DE" sz="2400" b="1" dirty="0">
                <a:solidFill>
                  <a:schemeClr val="tx1"/>
                </a:solidFill>
                <a:latin typeface="+mn-lt"/>
                <a:ea typeface="+mn-ea"/>
                <a:cs typeface="+mn-cs"/>
              </a:rPr>
              <a:t> </a:t>
            </a:r>
            <a:r>
              <a:rPr lang="de-DE" sz="1600" dirty="0">
                <a:solidFill>
                  <a:schemeClr val="accent5">
                    <a:lumMod val="50000"/>
                  </a:schemeClr>
                </a:solidFill>
                <a:latin typeface="+mn-lt"/>
                <a:ea typeface="+mn-ea"/>
                <a:cs typeface="+mn-cs"/>
              </a:rPr>
              <a:t>(v.a. Grundwasser und Gletscher)</a:t>
            </a:r>
          </a:p>
          <a:p>
            <a:pPr marL="0" lvl="0" indent="0">
              <a:buNone/>
              <a:defRPr/>
            </a:pPr>
            <a:endParaRPr lang="de-DE" sz="2400" dirty="0">
              <a:solidFill>
                <a:schemeClr val="tx1"/>
              </a:solidFill>
              <a:latin typeface="+mn-lt"/>
              <a:ea typeface="+mn-ea"/>
              <a:cs typeface="+mn-cs"/>
            </a:endParaRPr>
          </a:p>
        </p:txBody>
      </p:sp>
      <p:sp>
        <p:nvSpPr>
          <p:cNvPr id="8" name="Ellipse 7">
            <a:extLst>
              <a:ext uri="{FF2B5EF4-FFF2-40B4-BE49-F238E27FC236}">
                <a16:creationId xmlns:a16="http://schemas.microsoft.com/office/drawing/2014/main" id="{6BF91B83-14E3-70F9-705C-951A09EC4377}"/>
              </a:ext>
            </a:extLst>
          </p:cNvPr>
          <p:cNvSpPr/>
          <p:nvPr/>
        </p:nvSpPr>
        <p:spPr>
          <a:xfrm>
            <a:off x="2733261" y="3833760"/>
            <a:ext cx="3568148" cy="1953494"/>
          </a:xfrm>
          <a:prstGeom prst="ellipse">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Pfeil nach unten 14">
            <a:extLst>
              <a:ext uri="{FF2B5EF4-FFF2-40B4-BE49-F238E27FC236}">
                <a16:creationId xmlns:a16="http://schemas.microsoft.com/office/drawing/2014/main" id="{5062EB9D-AD11-A5CC-88CF-6429DDF5A7CD}"/>
              </a:ext>
            </a:extLst>
          </p:cNvPr>
          <p:cNvSpPr/>
          <p:nvPr/>
        </p:nvSpPr>
        <p:spPr>
          <a:xfrm>
            <a:off x="3534698" y="1737265"/>
            <a:ext cx="889320" cy="1440161"/>
          </a:xfrm>
          <a:prstGeom prst="downArrow">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123744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anim calcmode="lin" valueType="num">
                                      <p:cBhvr>
                                        <p:cTn id="38" dur="2000" fill="hold"/>
                                        <p:tgtEl>
                                          <p:spTgt spid="4"/>
                                        </p:tgtEl>
                                        <p:attrNameLst>
                                          <p:attrName>ppt_w</p:attrName>
                                        </p:attrNameLst>
                                      </p:cBhvr>
                                      <p:tavLst>
                                        <p:tav tm="0" fmla="#ppt_w*sin(2.5*pi*$)">
                                          <p:val>
                                            <p:fltVal val="0"/>
                                          </p:val>
                                        </p:tav>
                                        <p:tav tm="100000">
                                          <p:val>
                                            <p:fltVal val="1"/>
                                          </p:val>
                                        </p:tav>
                                      </p:tavLst>
                                    </p:anim>
                                    <p:anim calcmode="lin" valueType="num">
                                      <p:cBhvr>
                                        <p:cTn id="3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13" grpId="0"/>
      <p:bldP spid="15" grpId="0" animBg="1"/>
      <p:bldP spid="2" grpId="0" animBg="1"/>
      <p:bldP spid="4" grpId="0"/>
      <p:bldP spid="6" grpId="0" animBg="1"/>
      <p:bldP spid="7" grpId="0" animBg="1"/>
      <p:bldP spid="8"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3" y="77638"/>
            <a:ext cx="10414087" cy="586596"/>
          </a:xfrm>
        </p:spPr>
        <p:txBody>
          <a:bodyPr/>
          <a:lstStyle/>
          <a:p>
            <a:r>
              <a:rPr lang="de-DE" dirty="0"/>
              <a:t>Klimawandel: Temperaturanstieg durch THG-Zunahme</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pic>
        <p:nvPicPr>
          <p:cNvPr id="1026" name="Picture 2">
            <a:extLst>
              <a:ext uri="{FF2B5EF4-FFF2-40B4-BE49-F238E27FC236}">
                <a16:creationId xmlns:a16="http://schemas.microsoft.com/office/drawing/2014/main" id="{1C3E83DC-3398-10F3-79EA-F7FC5393CD8D}"/>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t="1980" b="3911"/>
          <a:stretch/>
        </p:blipFill>
        <p:spPr bwMode="auto">
          <a:xfrm>
            <a:off x="497981" y="829163"/>
            <a:ext cx="9615576" cy="5277723"/>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04DB0D7A-4CDE-70CF-CE0C-AE6FEA5BF1A8}"/>
              </a:ext>
            </a:extLst>
          </p:cNvPr>
          <p:cNvSpPr txBox="1"/>
          <p:nvPr/>
        </p:nvSpPr>
        <p:spPr>
          <a:xfrm>
            <a:off x="571095" y="5948650"/>
            <a:ext cx="10067738" cy="600164"/>
          </a:xfrm>
          <a:prstGeom prst="rect">
            <a:avLst/>
          </a:prstGeom>
          <a:solidFill>
            <a:schemeClr val="bg1"/>
          </a:solidFill>
        </p:spPr>
        <p:txBody>
          <a:bodyPr wrap="square">
            <a:spAutoFit/>
          </a:bodyPr>
          <a:lstStyle/>
          <a:p>
            <a:pPr algn="just"/>
            <a:r>
              <a:rPr lang="de-DE" sz="1100" dirty="0"/>
              <a:t>Entwicklung der mittleren Jahrestemperatur weltweit 1850–2024 (blau) und in Österreich 1841–2024 (schwarz). Dargestellt sind jährliche Abweichungen vom Mittel der Jahre 1850-1900 (dünne Linien) und deren geglättete Trends (42Jahre LOESS-Filter) (Formayer et al., 2025, </a:t>
            </a:r>
            <a:r>
              <a:rPr lang="de-DE" sz="1100" dirty="0" err="1"/>
              <a:t>Morice</a:t>
            </a:r>
            <a:r>
              <a:rPr lang="de-DE" sz="1100" dirty="0"/>
              <a:t> u.a. 2021). Siehe https://klimaportal.geosphere.at/informationsportal-klimawandel/neoklim_lufttemperatur.html</a:t>
            </a:r>
          </a:p>
        </p:txBody>
      </p:sp>
      <p:sp>
        <p:nvSpPr>
          <p:cNvPr id="9" name="Textfeld 8">
            <a:extLst>
              <a:ext uri="{FF2B5EF4-FFF2-40B4-BE49-F238E27FC236}">
                <a16:creationId xmlns:a16="http://schemas.microsoft.com/office/drawing/2014/main" id="{11F0D9A6-C211-D835-042E-50A77E6C8C99}"/>
              </a:ext>
            </a:extLst>
          </p:cNvPr>
          <p:cNvSpPr txBox="1"/>
          <p:nvPr/>
        </p:nvSpPr>
        <p:spPr>
          <a:xfrm rot="16200000">
            <a:off x="-635155" y="3014052"/>
            <a:ext cx="3298146" cy="584775"/>
          </a:xfrm>
          <a:prstGeom prst="rect">
            <a:avLst/>
          </a:prstGeom>
          <a:solidFill>
            <a:schemeClr val="bg1"/>
          </a:solidFill>
        </p:spPr>
        <p:txBody>
          <a:bodyPr wrap="square">
            <a:spAutoFit/>
          </a:bodyPr>
          <a:lstStyle/>
          <a:p>
            <a:pPr algn="ctr"/>
            <a:r>
              <a:rPr lang="de-DE" sz="1600" dirty="0"/>
              <a:t>Abweichungen vom Mittel der Jahre 1850-1900</a:t>
            </a:r>
          </a:p>
        </p:txBody>
      </p:sp>
      <p:cxnSp>
        <p:nvCxnSpPr>
          <p:cNvPr id="11" name="Gerader Verbinder 10">
            <a:extLst>
              <a:ext uri="{FF2B5EF4-FFF2-40B4-BE49-F238E27FC236}">
                <a16:creationId xmlns:a16="http://schemas.microsoft.com/office/drawing/2014/main" id="{46B41BBC-8AD5-8367-8CF0-3CB29AF16566}"/>
              </a:ext>
            </a:extLst>
          </p:cNvPr>
          <p:cNvCxnSpPr/>
          <p:nvPr/>
        </p:nvCxnSpPr>
        <p:spPr>
          <a:xfrm>
            <a:off x="9960427" y="2873827"/>
            <a:ext cx="504000" cy="0"/>
          </a:xfrm>
          <a:prstGeom prst="line">
            <a:avLst/>
          </a:prstGeom>
          <a:ln w="28575">
            <a:solidFill>
              <a:srgbClr val="1F7CA9"/>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72E39767-22C7-CA59-7804-3664AA0CBB8C}"/>
              </a:ext>
            </a:extLst>
          </p:cNvPr>
          <p:cNvSpPr txBox="1"/>
          <p:nvPr/>
        </p:nvSpPr>
        <p:spPr>
          <a:xfrm>
            <a:off x="10528855" y="2719939"/>
            <a:ext cx="1817914" cy="307777"/>
          </a:xfrm>
          <a:prstGeom prst="rect">
            <a:avLst/>
          </a:prstGeom>
          <a:noFill/>
        </p:spPr>
        <p:txBody>
          <a:bodyPr wrap="square" rtlCol="0">
            <a:spAutoFit/>
          </a:bodyPr>
          <a:lstStyle/>
          <a:p>
            <a:r>
              <a:rPr lang="de-DE" sz="1400" dirty="0">
                <a:solidFill>
                  <a:srgbClr val="1F7CA9"/>
                </a:solidFill>
              </a:rPr>
              <a:t>Global: 1,3 °C</a:t>
            </a:r>
          </a:p>
        </p:txBody>
      </p:sp>
      <p:cxnSp>
        <p:nvCxnSpPr>
          <p:cNvPr id="13" name="Gerader Verbinder 12">
            <a:extLst>
              <a:ext uri="{FF2B5EF4-FFF2-40B4-BE49-F238E27FC236}">
                <a16:creationId xmlns:a16="http://schemas.microsoft.com/office/drawing/2014/main" id="{29796294-4604-CCE6-BA71-16DAF57D3029}"/>
              </a:ext>
            </a:extLst>
          </p:cNvPr>
          <p:cNvCxnSpPr/>
          <p:nvPr/>
        </p:nvCxnSpPr>
        <p:spPr>
          <a:xfrm>
            <a:off x="9938655" y="1621969"/>
            <a:ext cx="504000" cy="0"/>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33880FB3-E7B9-7C08-9052-9EFDBBE1990D}"/>
              </a:ext>
            </a:extLst>
          </p:cNvPr>
          <p:cNvSpPr txBox="1"/>
          <p:nvPr/>
        </p:nvSpPr>
        <p:spPr>
          <a:xfrm>
            <a:off x="10507083" y="1468080"/>
            <a:ext cx="1499860" cy="307777"/>
          </a:xfrm>
          <a:prstGeom prst="rect">
            <a:avLst/>
          </a:prstGeom>
          <a:noFill/>
        </p:spPr>
        <p:txBody>
          <a:bodyPr wrap="square" rtlCol="0">
            <a:spAutoFit/>
          </a:bodyPr>
          <a:lstStyle/>
          <a:p>
            <a:r>
              <a:rPr lang="de-DE" sz="1400" dirty="0"/>
              <a:t>AT: 3,1 °C</a:t>
            </a:r>
          </a:p>
        </p:txBody>
      </p:sp>
    </p:spTree>
    <p:extLst>
      <p:ext uri="{BB962C8B-B14F-4D97-AF65-F5344CB8AC3E}">
        <p14:creationId xmlns:p14="http://schemas.microsoft.com/office/powerpoint/2010/main" val="1932505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3" y="77638"/>
            <a:ext cx="10414087" cy="586596"/>
          </a:xfrm>
        </p:spPr>
        <p:txBody>
          <a:bodyPr/>
          <a:lstStyle/>
          <a:p>
            <a:r>
              <a:rPr lang="de-DE" dirty="0"/>
              <a:t>Klimawandel: Auswirkungen auf den Niederschlag in AT</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7" name="Textfeld 6">
            <a:extLst>
              <a:ext uri="{FF2B5EF4-FFF2-40B4-BE49-F238E27FC236}">
                <a16:creationId xmlns:a16="http://schemas.microsoft.com/office/drawing/2014/main" id="{0FCC0A96-53E1-885E-98AC-80F3E69590E6}"/>
              </a:ext>
            </a:extLst>
          </p:cNvPr>
          <p:cNvSpPr txBox="1"/>
          <p:nvPr/>
        </p:nvSpPr>
        <p:spPr>
          <a:xfrm>
            <a:off x="-1" y="787501"/>
            <a:ext cx="6775495" cy="1293239"/>
          </a:xfrm>
          <a:prstGeom prst="rect">
            <a:avLst/>
          </a:prstGeom>
          <a:noFill/>
        </p:spPr>
        <p:txBody>
          <a:bodyPr wrap="square" rtlCol="0">
            <a:spAutoFit/>
          </a:bodyPr>
          <a:lstStyle/>
          <a:p>
            <a:pPr marL="342900" indent="-342900">
              <a:lnSpc>
                <a:spcPts val="2400"/>
              </a:lnSpc>
              <a:buFont typeface="+mj-lt"/>
              <a:buAutoNum type="arabicPeriod"/>
            </a:pPr>
            <a:r>
              <a:rPr lang="de-DE" sz="1600" b="1" dirty="0"/>
              <a:t>Jetstream</a:t>
            </a:r>
            <a:r>
              <a:rPr lang="de-DE" sz="1600" dirty="0"/>
              <a:t>: a) </a:t>
            </a:r>
            <a:r>
              <a:rPr lang="de-DE" sz="1600" b="1" dirty="0"/>
              <a:t>Verlagerung nordwärts</a:t>
            </a:r>
            <a:r>
              <a:rPr lang="de-DE" sz="1600" dirty="0"/>
              <a:t> und dadurch AT häufiger unter Einfluss des Subtropenhochs, v.a. im Sommer → </a:t>
            </a:r>
            <a:r>
              <a:rPr lang="de-DE" sz="1600" b="1" dirty="0"/>
              <a:t>trockener</a:t>
            </a:r>
            <a:br>
              <a:rPr lang="de-DE" sz="1600" dirty="0"/>
            </a:br>
            <a:r>
              <a:rPr lang="de-DE" sz="1600" dirty="0"/>
              <a:t>b) </a:t>
            </a:r>
            <a:r>
              <a:rPr lang="de-DE" sz="1600" b="1" dirty="0"/>
              <a:t>Verlangsamung</a:t>
            </a:r>
            <a:r>
              <a:rPr lang="de-DE" sz="1600" dirty="0"/>
              <a:t> und dadurch länger anhaltende trockene oder nasse Wetterlagen → </a:t>
            </a:r>
            <a:r>
              <a:rPr lang="de-DE" sz="1600" b="1" dirty="0"/>
              <a:t>Schwankungen zw. länger trocken und länger nass</a:t>
            </a:r>
            <a:endParaRPr lang="de-DE" sz="1600" dirty="0"/>
          </a:p>
        </p:txBody>
      </p:sp>
      <p:grpSp>
        <p:nvGrpSpPr>
          <p:cNvPr id="14" name="Gruppieren 13">
            <a:extLst>
              <a:ext uri="{FF2B5EF4-FFF2-40B4-BE49-F238E27FC236}">
                <a16:creationId xmlns:a16="http://schemas.microsoft.com/office/drawing/2014/main" id="{2EDFF90C-EF2C-7CB7-2A02-48C99AAF5307}"/>
              </a:ext>
            </a:extLst>
          </p:cNvPr>
          <p:cNvGrpSpPr/>
          <p:nvPr/>
        </p:nvGrpSpPr>
        <p:grpSpPr>
          <a:xfrm>
            <a:off x="6096000" y="4497682"/>
            <a:ext cx="6014096" cy="2192114"/>
            <a:chOff x="1819072" y="4278290"/>
            <a:chExt cx="6480000" cy="2160000"/>
          </a:xfrm>
        </p:grpSpPr>
        <p:pic>
          <p:nvPicPr>
            <p:cNvPr id="15" name="Grafik 14">
              <a:extLst>
                <a:ext uri="{FF2B5EF4-FFF2-40B4-BE49-F238E27FC236}">
                  <a16:creationId xmlns:a16="http://schemas.microsoft.com/office/drawing/2014/main" id="{AAB90BD8-1074-F302-50CB-9FA6141BBBA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819072" y="4278290"/>
              <a:ext cx="6480000" cy="2160000"/>
            </a:xfrm>
            <a:prstGeom prst="rect">
              <a:avLst/>
            </a:prstGeom>
          </p:spPr>
        </p:pic>
        <p:sp>
          <p:nvSpPr>
            <p:cNvPr id="16" name="Textfeld 15">
              <a:extLst>
                <a:ext uri="{FF2B5EF4-FFF2-40B4-BE49-F238E27FC236}">
                  <a16:creationId xmlns:a16="http://schemas.microsoft.com/office/drawing/2014/main" id="{14A27763-4557-486C-4501-4685B78893B4}"/>
                </a:ext>
              </a:extLst>
            </p:cNvPr>
            <p:cNvSpPr txBox="1"/>
            <p:nvPr/>
          </p:nvSpPr>
          <p:spPr>
            <a:xfrm>
              <a:off x="6569011" y="6030891"/>
              <a:ext cx="1083323" cy="215444"/>
            </a:xfrm>
            <a:prstGeom prst="rect">
              <a:avLst/>
            </a:prstGeom>
            <a:noFill/>
          </p:spPr>
          <p:txBody>
            <a:bodyPr wrap="square" rtlCol="0">
              <a:spAutoFit/>
            </a:bodyPr>
            <a:lstStyle/>
            <a:p>
              <a:pPr algn="r"/>
              <a:r>
                <a:rPr lang="de-DE" sz="800" dirty="0"/>
                <a:t>Haslinger et al. 2025</a:t>
              </a:r>
            </a:p>
          </p:txBody>
        </p:sp>
      </p:grpSp>
      <p:grpSp>
        <p:nvGrpSpPr>
          <p:cNvPr id="20" name="Gruppieren 19">
            <a:extLst>
              <a:ext uri="{FF2B5EF4-FFF2-40B4-BE49-F238E27FC236}">
                <a16:creationId xmlns:a16="http://schemas.microsoft.com/office/drawing/2014/main" id="{466B5F2D-1145-4663-29F1-314E23CD2ECB}"/>
              </a:ext>
            </a:extLst>
          </p:cNvPr>
          <p:cNvGrpSpPr/>
          <p:nvPr/>
        </p:nvGrpSpPr>
        <p:grpSpPr>
          <a:xfrm>
            <a:off x="7762875" y="967345"/>
            <a:ext cx="4166246" cy="2728355"/>
            <a:chOff x="7515224" y="903653"/>
            <a:chExt cx="4128277" cy="2341281"/>
          </a:xfrm>
        </p:grpSpPr>
        <p:grpSp>
          <p:nvGrpSpPr>
            <p:cNvPr id="13" name="Gruppieren 12">
              <a:extLst>
                <a:ext uri="{FF2B5EF4-FFF2-40B4-BE49-F238E27FC236}">
                  <a16:creationId xmlns:a16="http://schemas.microsoft.com/office/drawing/2014/main" id="{6A8B7525-112D-2A35-AE62-A32D7D97FF3F}"/>
                </a:ext>
              </a:extLst>
            </p:cNvPr>
            <p:cNvGrpSpPr/>
            <p:nvPr/>
          </p:nvGrpSpPr>
          <p:grpSpPr>
            <a:xfrm>
              <a:off x="7515224" y="903653"/>
              <a:ext cx="4128277" cy="2341281"/>
              <a:chOff x="7305675" y="1197066"/>
              <a:chExt cx="4338238" cy="2599784"/>
            </a:xfrm>
          </p:grpSpPr>
          <p:pic>
            <p:nvPicPr>
              <p:cNvPr id="4" name="Grafik 3">
                <a:extLst>
                  <a:ext uri="{FF2B5EF4-FFF2-40B4-BE49-F238E27FC236}">
                    <a16:creationId xmlns:a16="http://schemas.microsoft.com/office/drawing/2014/main" id="{1CDA6418-93B5-96DA-0D77-306DD78E4AD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05675" y="1197066"/>
                <a:ext cx="4338238" cy="2533578"/>
              </a:xfrm>
              <a:prstGeom prst="rect">
                <a:avLst/>
              </a:prstGeom>
            </p:spPr>
          </p:pic>
          <p:sp>
            <p:nvSpPr>
              <p:cNvPr id="5" name="Textfeld 4">
                <a:extLst>
                  <a:ext uri="{FF2B5EF4-FFF2-40B4-BE49-F238E27FC236}">
                    <a16:creationId xmlns:a16="http://schemas.microsoft.com/office/drawing/2014/main" id="{D4BE476B-1E01-BB2E-AAC6-24BEFFC67A39}"/>
                  </a:ext>
                </a:extLst>
              </p:cNvPr>
              <p:cNvSpPr txBox="1"/>
              <p:nvPr/>
            </p:nvSpPr>
            <p:spPr>
              <a:xfrm rot="20775396">
                <a:off x="10624940" y="2910579"/>
                <a:ext cx="721293" cy="337281"/>
              </a:xfrm>
              <a:prstGeom prst="rect">
                <a:avLst/>
              </a:prstGeom>
              <a:noFill/>
            </p:spPr>
            <p:txBody>
              <a:bodyPr wrap="square" rtlCol="0">
                <a:spAutoFit/>
              </a:bodyPr>
              <a:lstStyle/>
              <a:p>
                <a:r>
                  <a:rPr lang="de-DE" sz="1600" b="1" dirty="0"/>
                  <a:t>H</a:t>
                </a:r>
              </a:p>
            </p:txBody>
          </p:sp>
          <p:sp>
            <p:nvSpPr>
              <p:cNvPr id="6" name="Textfeld 5">
                <a:extLst>
                  <a:ext uri="{FF2B5EF4-FFF2-40B4-BE49-F238E27FC236}">
                    <a16:creationId xmlns:a16="http://schemas.microsoft.com/office/drawing/2014/main" id="{61853183-816E-530C-AB87-1A91D2DB6466}"/>
                  </a:ext>
                </a:extLst>
              </p:cNvPr>
              <p:cNvSpPr txBox="1"/>
              <p:nvPr/>
            </p:nvSpPr>
            <p:spPr>
              <a:xfrm rot="1045074">
                <a:off x="8237446" y="2392224"/>
                <a:ext cx="721293" cy="337281"/>
              </a:xfrm>
              <a:prstGeom prst="rect">
                <a:avLst/>
              </a:prstGeom>
              <a:noFill/>
            </p:spPr>
            <p:txBody>
              <a:bodyPr wrap="square" rtlCol="0">
                <a:spAutoFit/>
              </a:bodyPr>
              <a:lstStyle/>
              <a:p>
                <a:r>
                  <a:rPr lang="de-DE" sz="1600" b="1" dirty="0"/>
                  <a:t>H</a:t>
                </a:r>
              </a:p>
            </p:txBody>
          </p:sp>
          <p:sp>
            <p:nvSpPr>
              <p:cNvPr id="8" name="Textfeld 7">
                <a:extLst>
                  <a:ext uri="{FF2B5EF4-FFF2-40B4-BE49-F238E27FC236}">
                    <a16:creationId xmlns:a16="http://schemas.microsoft.com/office/drawing/2014/main" id="{C0D9EBE3-93E6-1EFF-78BB-A244E6103126}"/>
                  </a:ext>
                </a:extLst>
              </p:cNvPr>
              <p:cNvSpPr txBox="1"/>
              <p:nvPr/>
            </p:nvSpPr>
            <p:spPr>
              <a:xfrm rot="828730">
                <a:off x="9289721" y="2721576"/>
                <a:ext cx="721293" cy="337281"/>
              </a:xfrm>
              <a:prstGeom prst="rect">
                <a:avLst/>
              </a:prstGeom>
              <a:noFill/>
            </p:spPr>
            <p:txBody>
              <a:bodyPr wrap="square" rtlCol="0">
                <a:spAutoFit/>
              </a:bodyPr>
              <a:lstStyle/>
              <a:p>
                <a:r>
                  <a:rPr lang="de-DE" sz="1600" b="1" dirty="0"/>
                  <a:t>T</a:t>
                </a:r>
              </a:p>
            </p:txBody>
          </p:sp>
          <p:sp>
            <p:nvSpPr>
              <p:cNvPr id="9" name="Textfeld 8">
                <a:extLst>
                  <a:ext uri="{FF2B5EF4-FFF2-40B4-BE49-F238E27FC236}">
                    <a16:creationId xmlns:a16="http://schemas.microsoft.com/office/drawing/2014/main" id="{B3335E5C-E50E-D15D-1DFF-20F304E9E699}"/>
                  </a:ext>
                </a:extLst>
              </p:cNvPr>
              <p:cNvSpPr txBox="1"/>
              <p:nvPr/>
            </p:nvSpPr>
            <p:spPr>
              <a:xfrm>
                <a:off x="8446365" y="3458296"/>
                <a:ext cx="752475" cy="338554"/>
              </a:xfrm>
              <a:prstGeom prst="rect">
                <a:avLst/>
              </a:prstGeom>
              <a:noFill/>
            </p:spPr>
            <p:txBody>
              <a:bodyPr wrap="square" rtlCol="0">
                <a:spAutoFit/>
              </a:bodyPr>
              <a:lstStyle/>
              <a:p>
                <a:r>
                  <a:rPr lang="de-DE" sz="1400" b="1" dirty="0"/>
                  <a:t>H</a:t>
                </a:r>
              </a:p>
            </p:txBody>
          </p:sp>
        </p:grpSp>
        <p:sp>
          <p:nvSpPr>
            <p:cNvPr id="18" name="Textfeld 17">
              <a:extLst>
                <a:ext uri="{FF2B5EF4-FFF2-40B4-BE49-F238E27FC236}">
                  <a16:creationId xmlns:a16="http://schemas.microsoft.com/office/drawing/2014/main" id="{E9B4672F-9D25-1A44-3A9B-367D22EC7934}"/>
                </a:ext>
              </a:extLst>
            </p:cNvPr>
            <p:cNvSpPr txBox="1"/>
            <p:nvPr/>
          </p:nvSpPr>
          <p:spPr>
            <a:xfrm rot="1116222">
              <a:off x="7945898" y="2809238"/>
              <a:ext cx="721293" cy="261610"/>
            </a:xfrm>
            <a:prstGeom prst="rect">
              <a:avLst/>
            </a:prstGeom>
            <a:noFill/>
          </p:spPr>
          <p:txBody>
            <a:bodyPr wrap="square" rtlCol="0">
              <a:spAutoFit/>
            </a:bodyPr>
            <a:lstStyle/>
            <a:p>
              <a:r>
                <a:rPr lang="de-DE" sz="1050" b="1" dirty="0"/>
                <a:t>T</a:t>
              </a:r>
            </a:p>
          </p:txBody>
        </p:sp>
      </p:grpSp>
      <p:sp>
        <p:nvSpPr>
          <p:cNvPr id="19" name="Textfeld 18">
            <a:extLst>
              <a:ext uri="{FF2B5EF4-FFF2-40B4-BE49-F238E27FC236}">
                <a16:creationId xmlns:a16="http://schemas.microsoft.com/office/drawing/2014/main" id="{B2D69264-B65F-4023-71A3-2CACAC8E362D}"/>
              </a:ext>
            </a:extLst>
          </p:cNvPr>
          <p:cNvSpPr txBox="1"/>
          <p:nvPr/>
        </p:nvSpPr>
        <p:spPr>
          <a:xfrm>
            <a:off x="-3" y="4653621"/>
            <a:ext cx="6025581" cy="1299971"/>
          </a:xfrm>
          <a:prstGeom prst="rect">
            <a:avLst/>
          </a:prstGeom>
          <a:noFill/>
        </p:spPr>
        <p:txBody>
          <a:bodyPr wrap="square" rtlCol="0">
            <a:spAutoFit/>
          </a:bodyPr>
          <a:lstStyle/>
          <a:p>
            <a:pPr marL="342900" indent="-342900">
              <a:lnSpc>
                <a:spcPts val="2400"/>
              </a:lnSpc>
              <a:buFont typeface="+mj-lt"/>
              <a:buAutoNum type="arabicPeriod" startAt="2"/>
            </a:pPr>
            <a:r>
              <a:rPr lang="de-DE" sz="1600" b="1" dirty="0"/>
              <a:t>Physik</a:t>
            </a:r>
            <a:r>
              <a:rPr lang="de-DE" sz="1600" dirty="0"/>
              <a:t> (Clausius-</a:t>
            </a:r>
            <a:r>
              <a:rPr lang="de-DE" sz="1600" dirty="0" err="1"/>
              <a:t>Clapeyron</a:t>
            </a:r>
            <a:r>
              <a:rPr lang="de-DE" sz="1600" dirty="0"/>
              <a:t>-Gesetz): wärmere Atmosphäre kann pro Grad Celsius ca. 7 % mehr H</a:t>
            </a:r>
            <a:r>
              <a:rPr lang="de-DE" sz="1600" baseline="-25000" dirty="0"/>
              <a:t>2</a:t>
            </a:r>
            <a:r>
              <a:rPr lang="de-DE" sz="1600" dirty="0"/>
              <a:t>O-Dampf aufnehmen → </a:t>
            </a:r>
            <a:r>
              <a:rPr lang="de-DE" sz="1600" b="1" dirty="0"/>
              <a:t>nasser </a:t>
            </a:r>
            <a:br>
              <a:rPr lang="de-DE" sz="1600" dirty="0"/>
            </a:br>
            <a:r>
              <a:rPr lang="de-DE" sz="1600" dirty="0"/>
              <a:t>→ langfristige Extremniederschläge (Tiefdrucksysteme): +6,5 %</a:t>
            </a:r>
            <a:br>
              <a:rPr lang="de-DE" sz="1600" dirty="0"/>
            </a:br>
            <a:r>
              <a:rPr lang="de-DE" sz="1600" dirty="0"/>
              <a:t>→ kurzfristige Extremniederschläge (Gewitter): +15 %</a:t>
            </a:r>
          </a:p>
        </p:txBody>
      </p:sp>
      <p:pic>
        <p:nvPicPr>
          <p:cNvPr id="21" name="Grafik 20">
            <a:extLst>
              <a:ext uri="{FF2B5EF4-FFF2-40B4-BE49-F238E27FC236}">
                <a16:creationId xmlns:a16="http://schemas.microsoft.com/office/drawing/2014/main" id="{89E40EB3-4ACC-77D4-4240-C4CCCBCB5C28}"/>
              </a:ext>
            </a:extLst>
          </p:cNvPr>
          <p:cNvPicPr>
            <a:picLocks noChangeAspect="1"/>
          </p:cNvPicPr>
          <p:nvPr/>
        </p:nvPicPr>
        <p:blipFill>
          <a:blip r:embed="rId5" cstate="screen">
            <a:extLst>
              <a:ext uri="{28A0092B-C50C-407E-A947-70E740481C1C}">
                <a14:useLocalDpi xmlns:a14="http://schemas.microsoft.com/office/drawing/2010/main" val="0"/>
              </a:ext>
            </a:extLst>
          </a:blip>
          <a:srcRect l="1816" r="1949"/>
          <a:stretch/>
        </p:blipFill>
        <p:spPr>
          <a:xfrm>
            <a:off x="73298" y="2145395"/>
            <a:ext cx="6477333" cy="2220957"/>
          </a:xfrm>
          <a:prstGeom prst="rect">
            <a:avLst/>
          </a:prstGeom>
        </p:spPr>
      </p:pic>
      <p:sp>
        <p:nvSpPr>
          <p:cNvPr id="25" name="Textfeld 24">
            <a:extLst>
              <a:ext uri="{FF2B5EF4-FFF2-40B4-BE49-F238E27FC236}">
                <a16:creationId xmlns:a16="http://schemas.microsoft.com/office/drawing/2014/main" id="{E5F954F7-7708-CDBC-76D4-C64F0EEFF7AC}"/>
              </a:ext>
            </a:extLst>
          </p:cNvPr>
          <p:cNvSpPr txBox="1"/>
          <p:nvPr/>
        </p:nvSpPr>
        <p:spPr>
          <a:xfrm>
            <a:off x="1819276" y="2222203"/>
            <a:ext cx="3630576" cy="363241"/>
          </a:xfrm>
          <a:prstGeom prst="rect">
            <a:avLst/>
          </a:prstGeom>
          <a:noFill/>
        </p:spPr>
        <p:txBody>
          <a:bodyPr wrap="square" rtlCol="0">
            <a:spAutoFit/>
          </a:bodyPr>
          <a:lstStyle/>
          <a:p>
            <a:pPr>
              <a:lnSpc>
                <a:spcPts val="2400"/>
              </a:lnSpc>
            </a:pPr>
            <a:r>
              <a:rPr lang="de-DE" sz="1200" dirty="0"/>
              <a:t> Jahr-zu-Jahr-Schwankung in AT: meist um ± 20-25 %</a:t>
            </a:r>
          </a:p>
        </p:txBody>
      </p:sp>
      <p:sp>
        <p:nvSpPr>
          <p:cNvPr id="27" name="Textfeld 26">
            <a:extLst>
              <a:ext uri="{FF2B5EF4-FFF2-40B4-BE49-F238E27FC236}">
                <a16:creationId xmlns:a16="http://schemas.microsoft.com/office/drawing/2014/main" id="{D3EB7344-7229-6EF7-3B8F-6F6EA90F6199}"/>
              </a:ext>
            </a:extLst>
          </p:cNvPr>
          <p:cNvSpPr txBox="1"/>
          <p:nvPr/>
        </p:nvSpPr>
        <p:spPr>
          <a:xfrm>
            <a:off x="95250" y="5996588"/>
            <a:ext cx="5810250" cy="691087"/>
          </a:xfrm>
          <a:prstGeom prst="rect">
            <a:avLst/>
          </a:prstGeom>
          <a:solidFill>
            <a:schemeClr val="accent5">
              <a:lumMod val="20000"/>
              <a:lumOff val="80000"/>
            </a:schemeClr>
          </a:solidFill>
          <a:ln>
            <a:solidFill>
              <a:srgbClr val="C00000"/>
            </a:solidFill>
          </a:ln>
        </p:spPr>
        <p:txBody>
          <a:bodyPr wrap="square">
            <a:spAutoFit/>
          </a:bodyPr>
          <a:lstStyle/>
          <a:p>
            <a:pPr algn="ctr">
              <a:lnSpc>
                <a:spcPts val="2400"/>
              </a:lnSpc>
            </a:pPr>
            <a:r>
              <a:rPr lang="de-DE" dirty="0"/>
              <a:t>→ Rascher, teils hoher Abfluss-Peak, da nur </a:t>
            </a:r>
            <a:r>
              <a:rPr lang="de-DE" sz="1800" dirty="0"/>
              <a:t>geringer Teil </a:t>
            </a:r>
            <a:r>
              <a:rPr lang="de-DE" dirty="0"/>
              <a:t>versickern kann</a:t>
            </a:r>
            <a:endParaRPr lang="de-DE" sz="1800" dirty="0"/>
          </a:p>
        </p:txBody>
      </p:sp>
    </p:spTree>
    <p:extLst>
      <p:ext uri="{BB962C8B-B14F-4D97-AF65-F5344CB8AC3E}">
        <p14:creationId xmlns:p14="http://schemas.microsoft.com/office/powerpoint/2010/main" val="289502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3" y="77638"/>
            <a:ext cx="10414087" cy="586596"/>
          </a:xfrm>
        </p:spPr>
        <p:txBody>
          <a:bodyPr/>
          <a:lstStyle/>
          <a:p>
            <a:r>
              <a:rPr lang="de-DE" dirty="0"/>
              <a:t>Klimawandel: Auswirkungen auf den Schnee</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grpSp>
        <p:nvGrpSpPr>
          <p:cNvPr id="39" name="Gruppieren 38">
            <a:extLst>
              <a:ext uri="{FF2B5EF4-FFF2-40B4-BE49-F238E27FC236}">
                <a16:creationId xmlns:a16="http://schemas.microsoft.com/office/drawing/2014/main" id="{2484C2C6-7595-3C0A-CE48-66DCBF317519}"/>
              </a:ext>
            </a:extLst>
          </p:cNvPr>
          <p:cNvGrpSpPr/>
          <p:nvPr/>
        </p:nvGrpSpPr>
        <p:grpSpPr>
          <a:xfrm>
            <a:off x="106123" y="787383"/>
            <a:ext cx="3259410" cy="2431974"/>
            <a:chOff x="106123" y="787383"/>
            <a:chExt cx="3259410" cy="2431974"/>
          </a:xfrm>
        </p:grpSpPr>
        <p:grpSp>
          <p:nvGrpSpPr>
            <p:cNvPr id="11" name="Gruppieren 10">
              <a:extLst>
                <a:ext uri="{FF2B5EF4-FFF2-40B4-BE49-F238E27FC236}">
                  <a16:creationId xmlns:a16="http://schemas.microsoft.com/office/drawing/2014/main" id="{22C0F304-20DD-FABF-2A5D-E412F560D958}"/>
                </a:ext>
              </a:extLst>
            </p:cNvPr>
            <p:cNvGrpSpPr/>
            <p:nvPr/>
          </p:nvGrpSpPr>
          <p:grpSpPr>
            <a:xfrm>
              <a:off x="149013" y="787383"/>
              <a:ext cx="2629258" cy="1862301"/>
              <a:chOff x="355516" y="916637"/>
              <a:chExt cx="3354209" cy="2392536"/>
            </a:xfrm>
          </p:grpSpPr>
          <p:pic>
            <p:nvPicPr>
              <p:cNvPr id="12" name="Grafik 11">
                <a:extLst>
                  <a:ext uri="{FF2B5EF4-FFF2-40B4-BE49-F238E27FC236}">
                    <a16:creationId xmlns:a16="http://schemas.microsoft.com/office/drawing/2014/main" id="{B3E4D33C-65E4-1838-2DB5-28BF2E8F878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55516" y="916637"/>
                <a:ext cx="3354209" cy="2392536"/>
              </a:xfrm>
              <a:prstGeom prst="rect">
                <a:avLst/>
              </a:prstGeom>
            </p:spPr>
          </p:pic>
          <p:cxnSp>
            <p:nvCxnSpPr>
              <p:cNvPr id="13" name="Gerader Verbinder 12">
                <a:extLst>
                  <a:ext uri="{FF2B5EF4-FFF2-40B4-BE49-F238E27FC236}">
                    <a16:creationId xmlns:a16="http://schemas.microsoft.com/office/drawing/2014/main" id="{0E00715A-1226-F0F6-4268-060910BA1500}"/>
                  </a:ext>
                </a:extLst>
              </p:cNvPr>
              <p:cNvCxnSpPr/>
              <p:nvPr/>
            </p:nvCxnSpPr>
            <p:spPr>
              <a:xfrm>
                <a:off x="477453" y="2716840"/>
                <a:ext cx="313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6205FCB3-00E5-E606-DA58-752DA3AFDEA5}"/>
                  </a:ext>
                </a:extLst>
              </p:cNvPr>
              <p:cNvSpPr txBox="1"/>
              <p:nvPr/>
            </p:nvSpPr>
            <p:spPr>
              <a:xfrm>
                <a:off x="2684385" y="1828757"/>
                <a:ext cx="579282" cy="271001"/>
              </a:xfrm>
              <a:prstGeom prst="rect">
                <a:avLst/>
              </a:prstGeom>
              <a:noFill/>
            </p:spPr>
            <p:txBody>
              <a:bodyPr wrap="square" rtlCol="0">
                <a:spAutoFit/>
              </a:bodyPr>
              <a:lstStyle/>
              <a:p>
                <a:r>
                  <a:rPr lang="de-DE" sz="1050" dirty="0"/>
                  <a:t>0° C</a:t>
                </a:r>
              </a:p>
            </p:txBody>
          </p:sp>
          <p:cxnSp>
            <p:nvCxnSpPr>
              <p:cNvPr id="16" name="Gerader Verbinder 15">
                <a:extLst>
                  <a:ext uri="{FF2B5EF4-FFF2-40B4-BE49-F238E27FC236}">
                    <a16:creationId xmlns:a16="http://schemas.microsoft.com/office/drawing/2014/main" id="{2481A19A-D4C0-05F6-9BE3-F730997EAD8F}"/>
                  </a:ext>
                </a:extLst>
              </p:cNvPr>
              <p:cNvCxnSpPr/>
              <p:nvPr/>
            </p:nvCxnSpPr>
            <p:spPr>
              <a:xfrm>
                <a:off x="984425" y="2085481"/>
                <a:ext cx="234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3B167D20-CDEA-7C18-1A95-BEA80E9F553B}"/>
                  </a:ext>
                </a:extLst>
              </p:cNvPr>
              <p:cNvSpPr txBox="1"/>
              <p:nvPr/>
            </p:nvSpPr>
            <p:spPr>
              <a:xfrm>
                <a:off x="3070052" y="2466340"/>
                <a:ext cx="579282" cy="271001"/>
              </a:xfrm>
              <a:prstGeom prst="rect">
                <a:avLst/>
              </a:prstGeom>
              <a:noFill/>
            </p:spPr>
            <p:txBody>
              <a:bodyPr wrap="square" rtlCol="0">
                <a:spAutoFit/>
              </a:bodyPr>
              <a:lstStyle>
                <a:defPPr>
                  <a:defRPr lang="de-DE"/>
                </a:defPPr>
                <a:lvl1pPr>
                  <a:defRPr sz="1600"/>
                </a:lvl1pPr>
              </a:lstStyle>
              <a:p>
                <a:r>
                  <a:rPr lang="de-DE" sz="1050" dirty="0"/>
                  <a:t>0° C</a:t>
                </a:r>
              </a:p>
            </p:txBody>
          </p:sp>
          <p:cxnSp>
            <p:nvCxnSpPr>
              <p:cNvPr id="22" name="Gerade Verbindung mit Pfeil 21">
                <a:extLst>
                  <a:ext uri="{FF2B5EF4-FFF2-40B4-BE49-F238E27FC236}">
                    <a16:creationId xmlns:a16="http://schemas.microsoft.com/office/drawing/2014/main" id="{ADDC6F0D-AD61-F962-6430-0A1B963942F9}"/>
                  </a:ext>
                </a:extLst>
              </p:cNvPr>
              <p:cNvCxnSpPr/>
              <p:nvPr/>
            </p:nvCxnSpPr>
            <p:spPr>
              <a:xfrm flipV="1">
                <a:off x="2491330" y="2155381"/>
                <a:ext cx="0" cy="504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013FCACE-E527-DA13-A4A3-CCF3CA0E7300}"/>
                  </a:ext>
                </a:extLst>
              </p:cNvPr>
              <p:cNvSpPr txBox="1"/>
              <p:nvPr/>
            </p:nvSpPr>
            <p:spPr>
              <a:xfrm>
                <a:off x="1335419" y="2169382"/>
                <a:ext cx="1203427" cy="314464"/>
              </a:xfrm>
              <a:prstGeom prst="rect">
                <a:avLst/>
              </a:prstGeom>
              <a:noFill/>
            </p:spPr>
            <p:txBody>
              <a:bodyPr wrap="square" rtlCol="0">
                <a:spAutoFit/>
              </a:bodyPr>
              <a:lstStyle/>
              <a:p>
                <a:r>
                  <a:rPr lang="de-DE" sz="1100" dirty="0"/>
                  <a:t>300-400 m</a:t>
                </a:r>
              </a:p>
            </p:txBody>
          </p:sp>
        </p:grpSp>
        <p:sp>
          <p:nvSpPr>
            <p:cNvPr id="10" name="Textfeld 9">
              <a:extLst>
                <a:ext uri="{FF2B5EF4-FFF2-40B4-BE49-F238E27FC236}">
                  <a16:creationId xmlns:a16="http://schemas.microsoft.com/office/drawing/2014/main" id="{DBDB45EE-99AD-FA90-C45C-9BD04AE886FF}"/>
                </a:ext>
              </a:extLst>
            </p:cNvPr>
            <p:cNvSpPr txBox="1"/>
            <p:nvPr/>
          </p:nvSpPr>
          <p:spPr>
            <a:xfrm>
              <a:off x="106123" y="2624707"/>
              <a:ext cx="3259410" cy="594650"/>
            </a:xfrm>
            <a:prstGeom prst="rect">
              <a:avLst/>
            </a:prstGeom>
            <a:noFill/>
          </p:spPr>
          <p:txBody>
            <a:bodyPr wrap="square" rtlCol="0">
              <a:spAutoFit/>
            </a:bodyPr>
            <a:lstStyle>
              <a:defPPr>
                <a:defRPr lang="de-DE"/>
              </a:defPPr>
              <a:lvl1pPr indent="0">
                <a:lnSpc>
                  <a:spcPts val="2000"/>
                </a:lnSpc>
                <a:buFont typeface="+mj-lt"/>
                <a:buNone/>
                <a:defRPr sz="1600" b="0"/>
              </a:lvl1pPr>
            </a:lstStyle>
            <a:p>
              <a:r>
                <a:rPr lang="de-DE" dirty="0"/>
                <a:t>Anstieg der Schneefallgrenze um ~300-400 Höhenmeter seit 1960er </a:t>
              </a:r>
            </a:p>
          </p:txBody>
        </p:sp>
      </p:grpSp>
      <p:grpSp>
        <p:nvGrpSpPr>
          <p:cNvPr id="40" name="Gruppieren 39">
            <a:extLst>
              <a:ext uri="{FF2B5EF4-FFF2-40B4-BE49-F238E27FC236}">
                <a16:creationId xmlns:a16="http://schemas.microsoft.com/office/drawing/2014/main" id="{BE56418D-8076-ECE8-4752-E9C725ACDD40}"/>
              </a:ext>
            </a:extLst>
          </p:cNvPr>
          <p:cNvGrpSpPr/>
          <p:nvPr/>
        </p:nvGrpSpPr>
        <p:grpSpPr>
          <a:xfrm>
            <a:off x="106123" y="3534678"/>
            <a:ext cx="3046652" cy="2968071"/>
            <a:chOff x="106123" y="3534678"/>
            <a:chExt cx="3046652" cy="2968071"/>
          </a:xfrm>
        </p:grpSpPr>
        <p:pic>
          <p:nvPicPr>
            <p:cNvPr id="24" name="Grafik 23">
              <a:extLst>
                <a:ext uri="{FF2B5EF4-FFF2-40B4-BE49-F238E27FC236}">
                  <a16:creationId xmlns:a16="http://schemas.microsoft.com/office/drawing/2014/main" id="{17AB395C-41B5-F0C9-C6F4-3CA8E7699304}"/>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168021" y="3939911"/>
              <a:ext cx="2782199" cy="2562838"/>
            </a:xfrm>
            <a:prstGeom prst="rect">
              <a:avLst/>
            </a:prstGeom>
          </p:spPr>
        </p:pic>
        <p:sp>
          <p:nvSpPr>
            <p:cNvPr id="25" name="Textfeld 24">
              <a:extLst>
                <a:ext uri="{FF2B5EF4-FFF2-40B4-BE49-F238E27FC236}">
                  <a16:creationId xmlns:a16="http://schemas.microsoft.com/office/drawing/2014/main" id="{BF1C8D82-EF5E-86EF-6A34-F0C1B2491915}"/>
                </a:ext>
              </a:extLst>
            </p:cNvPr>
            <p:cNvSpPr txBox="1"/>
            <p:nvPr/>
          </p:nvSpPr>
          <p:spPr>
            <a:xfrm>
              <a:off x="106123" y="3534678"/>
              <a:ext cx="3046652" cy="338169"/>
            </a:xfrm>
            <a:prstGeom prst="rect">
              <a:avLst/>
            </a:prstGeom>
            <a:noFill/>
          </p:spPr>
          <p:txBody>
            <a:bodyPr wrap="square" rtlCol="0">
              <a:spAutoFit/>
            </a:bodyPr>
            <a:lstStyle>
              <a:defPPr>
                <a:defRPr lang="de-DE"/>
              </a:defPPr>
              <a:lvl1pPr marL="342900" indent="-342900">
                <a:lnSpc>
                  <a:spcPts val="2400"/>
                </a:lnSpc>
                <a:buFont typeface="+mj-lt"/>
                <a:buAutoNum type="arabicPeriod"/>
                <a:defRPr sz="1600" b="1"/>
              </a:lvl1pPr>
            </a:lstStyle>
            <a:p>
              <a:pPr marL="0" indent="0">
                <a:lnSpc>
                  <a:spcPts val="2000"/>
                </a:lnSpc>
                <a:buNone/>
              </a:pPr>
              <a:r>
                <a:rPr lang="de-DE" b="0" dirty="0"/>
                <a:t>Schneeschmelze früher im Jahr </a:t>
              </a:r>
            </a:p>
          </p:txBody>
        </p:sp>
      </p:grpSp>
      <p:sp>
        <p:nvSpPr>
          <p:cNvPr id="36" name="Textfeld 35">
            <a:extLst>
              <a:ext uri="{FF2B5EF4-FFF2-40B4-BE49-F238E27FC236}">
                <a16:creationId xmlns:a16="http://schemas.microsoft.com/office/drawing/2014/main" id="{86DF47B5-D577-08F0-7461-10077DBC34B1}"/>
              </a:ext>
            </a:extLst>
          </p:cNvPr>
          <p:cNvSpPr txBox="1"/>
          <p:nvPr/>
        </p:nvSpPr>
        <p:spPr>
          <a:xfrm>
            <a:off x="3464923" y="5328134"/>
            <a:ext cx="8435942" cy="998863"/>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gn="ctr">
              <a:lnSpc>
                <a:spcPts val="2400"/>
              </a:lnSpc>
              <a:defRPr/>
            </a:lvl1pPr>
          </a:lstStyle>
          <a:p>
            <a:pPr marL="285750" indent="-285750" algn="l">
              <a:buFont typeface="Arial" panose="020B0604020202020204" pitchFamily="34" charset="0"/>
              <a:buChar char="•"/>
            </a:pPr>
            <a:r>
              <a:rPr lang="de-DE" dirty="0"/>
              <a:t>Im Winter höherer Regen-Anteil → erhöhte Winter-Flusspegel</a:t>
            </a:r>
          </a:p>
          <a:p>
            <a:pPr marL="285750" indent="-285750" algn="l">
              <a:buFont typeface="Arial" panose="020B0604020202020204" pitchFamily="34" charset="0"/>
              <a:buChar char="•"/>
            </a:pPr>
            <a:r>
              <a:rPr lang="de-DE" dirty="0"/>
              <a:t>Im Frühjahr setzt Schmelze früher ein → früherer Peak der Pegel</a:t>
            </a:r>
          </a:p>
          <a:p>
            <a:pPr marL="285750" indent="-285750" algn="l">
              <a:buFont typeface="Arial" panose="020B0604020202020204" pitchFamily="34" charset="0"/>
              <a:buChar char="•"/>
            </a:pPr>
            <a:r>
              <a:rPr lang="de-DE" dirty="0"/>
              <a:t>Im Sommer kein/kaum mehr Schmelzwasser aus Schnee → niedrigere Pegel</a:t>
            </a:r>
          </a:p>
        </p:txBody>
      </p:sp>
      <p:grpSp>
        <p:nvGrpSpPr>
          <p:cNvPr id="4" name="Gruppieren 3">
            <a:extLst>
              <a:ext uri="{FF2B5EF4-FFF2-40B4-BE49-F238E27FC236}">
                <a16:creationId xmlns:a16="http://schemas.microsoft.com/office/drawing/2014/main" id="{BE7694A3-828F-60DA-2220-EDC1387A728A}"/>
              </a:ext>
            </a:extLst>
          </p:cNvPr>
          <p:cNvGrpSpPr/>
          <p:nvPr/>
        </p:nvGrpSpPr>
        <p:grpSpPr>
          <a:xfrm>
            <a:off x="4331169" y="787383"/>
            <a:ext cx="7584605" cy="3970140"/>
            <a:chOff x="4331169" y="787383"/>
            <a:chExt cx="7584605" cy="3970140"/>
          </a:xfrm>
        </p:grpSpPr>
        <p:grpSp>
          <p:nvGrpSpPr>
            <p:cNvPr id="38" name="Gruppieren 37">
              <a:extLst>
                <a:ext uri="{FF2B5EF4-FFF2-40B4-BE49-F238E27FC236}">
                  <a16:creationId xmlns:a16="http://schemas.microsoft.com/office/drawing/2014/main" id="{7219A768-DECE-ABEC-5852-2EBBDE762B97}"/>
                </a:ext>
              </a:extLst>
            </p:cNvPr>
            <p:cNvGrpSpPr/>
            <p:nvPr/>
          </p:nvGrpSpPr>
          <p:grpSpPr>
            <a:xfrm>
              <a:off x="4929559" y="787383"/>
              <a:ext cx="6487742" cy="3343456"/>
              <a:chOff x="4254148" y="797762"/>
              <a:chExt cx="6487742" cy="3343456"/>
            </a:xfrm>
          </p:grpSpPr>
          <p:pic>
            <p:nvPicPr>
              <p:cNvPr id="18" name="Grafik 17">
                <a:extLst>
                  <a:ext uri="{FF2B5EF4-FFF2-40B4-BE49-F238E27FC236}">
                    <a16:creationId xmlns:a16="http://schemas.microsoft.com/office/drawing/2014/main" id="{C0295982-B890-00AA-21C5-F599BA9CA758}"/>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l="793" t="7407" r="13349" b="3662"/>
              <a:stretch/>
            </p:blipFill>
            <p:spPr>
              <a:xfrm>
                <a:off x="4301774" y="817877"/>
                <a:ext cx="6440116" cy="3323341"/>
              </a:xfrm>
              <a:prstGeom prst="rect">
                <a:avLst/>
              </a:prstGeom>
            </p:spPr>
          </p:pic>
          <p:sp>
            <p:nvSpPr>
              <p:cNvPr id="21" name="Rechteck 20">
                <a:extLst>
                  <a:ext uri="{FF2B5EF4-FFF2-40B4-BE49-F238E27FC236}">
                    <a16:creationId xmlns:a16="http://schemas.microsoft.com/office/drawing/2014/main" id="{75D1D9B4-C0A5-025A-827B-2C701C2A44DB}"/>
                  </a:ext>
                </a:extLst>
              </p:cNvPr>
              <p:cNvSpPr/>
              <p:nvPr/>
            </p:nvSpPr>
            <p:spPr>
              <a:xfrm>
                <a:off x="4254148" y="797762"/>
                <a:ext cx="2782198" cy="141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8" name="Textfeld 7">
              <a:extLst>
                <a:ext uri="{FF2B5EF4-FFF2-40B4-BE49-F238E27FC236}">
                  <a16:creationId xmlns:a16="http://schemas.microsoft.com/office/drawing/2014/main" id="{52C91B08-5D17-E333-6487-8493576455E1}"/>
                </a:ext>
              </a:extLst>
            </p:cNvPr>
            <p:cNvSpPr txBox="1"/>
            <p:nvPr/>
          </p:nvSpPr>
          <p:spPr>
            <a:xfrm>
              <a:off x="9471116" y="3720818"/>
              <a:ext cx="1045071" cy="215444"/>
            </a:xfrm>
            <a:prstGeom prst="rect">
              <a:avLst/>
            </a:prstGeom>
            <a:noFill/>
          </p:spPr>
          <p:txBody>
            <a:bodyPr wrap="square" rtlCol="0">
              <a:spAutoFit/>
            </a:bodyPr>
            <a:lstStyle>
              <a:defPPr>
                <a:defRPr lang="de-DE"/>
              </a:defPPr>
              <a:lvl1pPr>
                <a:defRPr sz="900">
                  <a:solidFill>
                    <a:schemeClr val="tx2"/>
                  </a:solidFill>
                </a:defRPr>
              </a:lvl1pPr>
            </a:lstStyle>
            <a:p>
              <a:r>
                <a:rPr lang="de-DE" sz="800" dirty="0"/>
                <a:t>[© </a:t>
              </a:r>
              <a:r>
                <a:rPr lang="en-US" sz="800" dirty="0" err="1">
                  <a:hlinkClick r:id="rId6"/>
                </a:rPr>
                <a:t>Olefs</a:t>
              </a:r>
              <a:r>
                <a:rPr lang="en-US" sz="800" dirty="0">
                  <a:hlinkClick r:id="rId6"/>
                </a:rPr>
                <a:t> et al., 2020</a:t>
              </a:r>
              <a:endParaRPr lang="de-DE" sz="800" dirty="0"/>
            </a:p>
          </p:txBody>
        </p:sp>
        <p:sp>
          <p:nvSpPr>
            <p:cNvPr id="30" name="Textfeld 29">
              <a:extLst>
                <a:ext uri="{FF2B5EF4-FFF2-40B4-BE49-F238E27FC236}">
                  <a16:creationId xmlns:a16="http://schemas.microsoft.com/office/drawing/2014/main" id="{11FEA84F-0158-BE82-FC70-3046D212B900}"/>
                </a:ext>
              </a:extLst>
            </p:cNvPr>
            <p:cNvSpPr txBox="1"/>
            <p:nvPr/>
          </p:nvSpPr>
          <p:spPr>
            <a:xfrm>
              <a:off x="5091088" y="1069412"/>
              <a:ext cx="1923925" cy="523220"/>
            </a:xfrm>
            <a:prstGeom prst="rect">
              <a:avLst/>
            </a:prstGeom>
            <a:noFill/>
          </p:spPr>
          <p:txBody>
            <a:bodyPr wrap="none" rtlCol="0">
              <a:spAutoFit/>
            </a:bodyPr>
            <a:lstStyle/>
            <a:p>
              <a:r>
                <a:rPr lang="de-DE" sz="1400" dirty="0"/>
                <a:t>Trend der Schneehöhe </a:t>
              </a:r>
            </a:p>
            <a:p>
              <a:r>
                <a:rPr lang="de-DE" sz="1400" dirty="0"/>
                <a:t>1961-2020 </a:t>
              </a:r>
            </a:p>
          </p:txBody>
        </p:sp>
        <p:sp>
          <p:nvSpPr>
            <p:cNvPr id="34" name="Textfeld 33">
              <a:extLst>
                <a:ext uri="{FF2B5EF4-FFF2-40B4-BE49-F238E27FC236}">
                  <a16:creationId xmlns:a16="http://schemas.microsoft.com/office/drawing/2014/main" id="{C40028E2-3F86-0E6C-C2AF-13227239A532}"/>
                </a:ext>
              </a:extLst>
            </p:cNvPr>
            <p:cNvSpPr txBox="1"/>
            <p:nvPr/>
          </p:nvSpPr>
          <p:spPr>
            <a:xfrm>
              <a:off x="4331169" y="4419354"/>
              <a:ext cx="7584605" cy="338169"/>
            </a:xfrm>
            <a:prstGeom prst="rect">
              <a:avLst/>
            </a:prstGeom>
            <a:noFill/>
          </p:spPr>
          <p:txBody>
            <a:bodyPr wrap="square" rtlCol="0">
              <a:spAutoFit/>
            </a:bodyPr>
            <a:lstStyle>
              <a:defPPr>
                <a:defRPr lang="de-DE"/>
              </a:defPPr>
              <a:lvl1pPr indent="0">
                <a:lnSpc>
                  <a:spcPts val="2000"/>
                </a:lnSpc>
                <a:buFont typeface="+mj-lt"/>
                <a:buNone/>
                <a:defRPr sz="1600" b="0"/>
              </a:lvl1pPr>
            </a:lstStyle>
            <a:p>
              <a:r>
                <a:rPr lang="de-DE" b="1" dirty="0"/>
                <a:t>Abnahme der mittleren Schneehöhe</a:t>
              </a:r>
              <a:r>
                <a:rPr lang="de-DE" dirty="0"/>
                <a:t> mit Ausnahme der hochalpinen Lagen &gt; 2500 m</a:t>
              </a:r>
            </a:p>
          </p:txBody>
        </p:sp>
        <p:grpSp>
          <p:nvGrpSpPr>
            <p:cNvPr id="37" name="Gruppieren 36">
              <a:extLst>
                <a:ext uri="{FF2B5EF4-FFF2-40B4-BE49-F238E27FC236}">
                  <a16:creationId xmlns:a16="http://schemas.microsoft.com/office/drawing/2014/main" id="{869B3E24-855A-7748-8367-F692073B0151}"/>
                </a:ext>
              </a:extLst>
            </p:cNvPr>
            <p:cNvGrpSpPr/>
            <p:nvPr/>
          </p:nvGrpSpPr>
          <p:grpSpPr>
            <a:xfrm>
              <a:off x="4661952" y="3633008"/>
              <a:ext cx="2782199" cy="517946"/>
              <a:chOff x="6286131" y="3688804"/>
              <a:chExt cx="2782199" cy="517946"/>
            </a:xfrm>
          </p:grpSpPr>
          <p:sp>
            <p:nvSpPr>
              <p:cNvPr id="29" name="Textfeld 28">
                <a:extLst>
                  <a:ext uri="{FF2B5EF4-FFF2-40B4-BE49-F238E27FC236}">
                    <a16:creationId xmlns:a16="http://schemas.microsoft.com/office/drawing/2014/main" id="{A59EF443-A3FC-2468-7DF6-A010BF32DB48}"/>
                  </a:ext>
                </a:extLst>
              </p:cNvPr>
              <p:cNvSpPr txBox="1"/>
              <p:nvPr/>
            </p:nvSpPr>
            <p:spPr>
              <a:xfrm>
                <a:off x="6286131" y="3929751"/>
                <a:ext cx="2782199" cy="276999"/>
              </a:xfrm>
              <a:prstGeom prst="rect">
                <a:avLst/>
              </a:prstGeom>
              <a:noFill/>
            </p:spPr>
            <p:txBody>
              <a:bodyPr wrap="square" tIns="0" bIns="0" rtlCol="0">
                <a:spAutoFit/>
              </a:bodyPr>
              <a:lstStyle/>
              <a:p>
                <a:pPr algn="ctr"/>
                <a:r>
                  <a:rPr lang="de-DE" sz="900" dirty="0"/>
                  <a:t>-1.6     -0.8    -0.4      -0.2       0.0       0.2       0.4       0.6       0,8</a:t>
                </a:r>
              </a:p>
              <a:p>
                <a:pPr algn="ctr"/>
                <a:r>
                  <a:rPr lang="de-DE" sz="900" dirty="0"/>
                  <a:t>Änderung [cm/Jahr]</a:t>
                </a:r>
              </a:p>
            </p:txBody>
          </p:sp>
          <p:pic>
            <p:nvPicPr>
              <p:cNvPr id="20" name="Grafik 19">
                <a:extLst>
                  <a:ext uri="{FF2B5EF4-FFF2-40B4-BE49-F238E27FC236}">
                    <a16:creationId xmlns:a16="http://schemas.microsoft.com/office/drawing/2014/main" id="{33387A51-D725-979D-B7AC-11758078EF3F}"/>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l="89297" r="8046"/>
              <a:stretch/>
            </p:blipFill>
            <p:spPr>
              <a:xfrm rot="5400000">
                <a:off x="7575263" y="2476693"/>
                <a:ext cx="203937" cy="2628159"/>
              </a:xfrm>
              <a:prstGeom prst="rect">
                <a:avLst/>
              </a:prstGeom>
            </p:spPr>
          </p:pic>
        </p:grpSp>
      </p:grpSp>
    </p:spTree>
    <p:extLst>
      <p:ext uri="{BB962C8B-B14F-4D97-AF65-F5344CB8AC3E}">
        <p14:creationId xmlns:p14="http://schemas.microsoft.com/office/powerpoint/2010/main" val="302639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3" y="77638"/>
            <a:ext cx="10414087" cy="586596"/>
          </a:xfrm>
        </p:spPr>
        <p:txBody>
          <a:bodyPr/>
          <a:lstStyle/>
          <a:p>
            <a:r>
              <a:rPr lang="de-DE" dirty="0"/>
              <a:t>Klimawandel: Auswirkungen auf Gletscher</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17" name="Textfeld 16">
            <a:extLst>
              <a:ext uri="{FF2B5EF4-FFF2-40B4-BE49-F238E27FC236}">
                <a16:creationId xmlns:a16="http://schemas.microsoft.com/office/drawing/2014/main" id="{346FEE6C-8AB6-E78F-7FB5-9F2353C54679}"/>
              </a:ext>
            </a:extLst>
          </p:cNvPr>
          <p:cNvSpPr txBox="1"/>
          <p:nvPr/>
        </p:nvSpPr>
        <p:spPr>
          <a:xfrm>
            <a:off x="191170" y="3589304"/>
            <a:ext cx="5691721" cy="1203791"/>
          </a:xfrm>
          <a:prstGeom prst="rect">
            <a:avLst/>
          </a:prstGeom>
          <a:noFill/>
        </p:spPr>
        <p:txBody>
          <a:bodyPr wrap="square" rtlCol="0">
            <a:spAutoFit/>
          </a:bodyPr>
          <a:lstStyle>
            <a:defPPr>
              <a:defRPr lang="de-DE"/>
            </a:defPPr>
            <a:lvl1pPr indent="0">
              <a:lnSpc>
                <a:spcPts val="2000"/>
              </a:lnSpc>
              <a:buFont typeface="+mj-lt"/>
              <a:buNone/>
              <a:defRPr sz="1600" b="0"/>
            </a:lvl1pPr>
          </a:lstStyle>
          <a:p>
            <a:pPr marL="285750" indent="-285750">
              <a:lnSpc>
                <a:spcPts val="2200"/>
              </a:lnSpc>
              <a:buFont typeface="Arial" panose="020B0604020202020204" pitchFamily="34" charset="0"/>
              <a:buChar char="•"/>
            </a:pPr>
            <a:r>
              <a:rPr lang="de-DE" altLang="de-DE" dirty="0"/>
              <a:t>Gletscherverlust im Alpenraum seit Ende des 19.Jhd. &gt; 60 %</a:t>
            </a:r>
            <a:endParaRPr lang="de-DE" altLang="de-DE" sz="1600" dirty="0">
              <a:solidFill>
                <a:schemeClr val="tx1"/>
              </a:solidFill>
            </a:endParaRPr>
          </a:p>
          <a:p>
            <a:pPr marL="285750" indent="-285750">
              <a:lnSpc>
                <a:spcPts val="2200"/>
              </a:lnSpc>
              <a:buFont typeface="Arial" panose="020B0604020202020204" pitchFamily="34" charset="0"/>
              <a:buChar char="•"/>
            </a:pPr>
            <a:r>
              <a:rPr lang="de-DE" altLang="de-DE" dirty="0"/>
              <a:t>In den letzten 20 Jahren: -30 </a:t>
            </a:r>
            <a:r>
              <a:rPr lang="de-DE" altLang="de-DE" sz="1600" dirty="0">
                <a:solidFill>
                  <a:schemeClr val="tx1"/>
                </a:solidFill>
              </a:rPr>
              <a:t>% Fläche in AT → </a:t>
            </a:r>
            <a:r>
              <a:rPr lang="de-DE" altLang="de-DE" dirty="0"/>
              <a:t>Rückzug beschleunigt sich extrem</a:t>
            </a:r>
          </a:p>
          <a:p>
            <a:pPr marL="285750" indent="-285750">
              <a:lnSpc>
                <a:spcPts val="2200"/>
              </a:lnSpc>
              <a:buFont typeface="Arial" panose="020B0604020202020204" pitchFamily="34" charset="0"/>
              <a:buChar char="•"/>
            </a:pPr>
            <a:r>
              <a:rPr lang="de-DE" altLang="de-DE" sz="1600" dirty="0">
                <a:solidFill>
                  <a:schemeClr val="tx1"/>
                </a:solidFill>
              </a:rPr>
              <a:t>Maßnahmen </a:t>
            </a:r>
            <a:r>
              <a:rPr lang="de-DE" altLang="de-DE" dirty="0"/>
              <a:t>nur stark lokal begrenzt möglich</a:t>
            </a:r>
            <a:endParaRPr lang="de-DE" altLang="de-DE" sz="1600" dirty="0">
              <a:solidFill>
                <a:schemeClr val="tx1"/>
              </a:solidFill>
            </a:endParaRPr>
          </a:p>
        </p:txBody>
      </p:sp>
      <p:grpSp>
        <p:nvGrpSpPr>
          <p:cNvPr id="31" name="Gruppieren 30">
            <a:extLst>
              <a:ext uri="{FF2B5EF4-FFF2-40B4-BE49-F238E27FC236}">
                <a16:creationId xmlns:a16="http://schemas.microsoft.com/office/drawing/2014/main" id="{725B0C2B-BA41-EE9B-28AC-2F1E3470FE88}"/>
              </a:ext>
            </a:extLst>
          </p:cNvPr>
          <p:cNvGrpSpPr/>
          <p:nvPr/>
        </p:nvGrpSpPr>
        <p:grpSpPr>
          <a:xfrm>
            <a:off x="242208" y="986498"/>
            <a:ext cx="5868000" cy="2341342"/>
            <a:chOff x="242208" y="986498"/>
            <a:chExt cx="5868000" cy="2341342"/>
          </a:xfrm>
        </p:grpSpPr>
        <p:sp>
          <p:nvSpPr>
            <p:cNvPr id="28" name="Rechteck 27">
              <a:extLst>
                <a:ext uri="{FF2B5EF4-FFF2-40B4-BE49-F238E27FC236}">
                  <a16:creationId xmlns:a16="http://schemas.microsoft.com/office/drawing/2014/main" id="{57A0D953-E5C3-D629-D0AE-52CE928BADF5}"/>
                </a:ext>
              </a:extLst>
            </p:cNvPr>
            <p:cNvSpPr/>
            <p:nvPr/>
          </p:nvSpPr>
          <p:spPr>
            <a:xfrm>
              <a:off x="242208" y="997752"/>
              <a:ext cx="5853600" cy="237906"/>
            </a:xfrm>
            <a:prstGeom prst="rect">
              <a:avLst/>
            </a:prstGeom>
            <a:solidFill>
              <a:srgbClr val="007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 name="Gruppieren 3">
              <a:extLst>
                <a:ext uri="{FF2B5EF4-FFF2-40B4-BE49-F238E27FC236}">
                  <a16:creationId xmlns:a16="http://schemas.microsoft.com/office/drawing/2014/main" id="{183D1384-E4BD-6953-DA49-CDCA3522A8D5}"/>
                </a:ext>
              </a:extLst>
            </p:cNvPr>
            <p:cNvGrpSpPr/>
            <p:nvPr/>
          </p:nvGrpSpPr>
          <p:grpSpPr>
            <a:xfrm>
              <a:off x="242208" y="986498"/>
              <a:ext cx="5868000" cy="2341342"/>
              <a:chOff x="145682" y="656451"/>
              <a:chExt cx="5868000" cy="2341342"/>
            </a:xfrm>
          </p:grpSpPr>
          <p:pic>
            <p:nvPicPr>
              <p:cNvPr id="9" name="Grafik 8">
                <a:extLst>
                  <a:ext uri="{FF2B5EF4-FFF2-40B4-BE49-F238E27FC236}">
                    <a16:creationId xmlns:a16="http://schemas.microsoft.com/office/drawing/2014/main" id="{EF4466AA-654A-35E6-0852-5F9A573370BA}"/>
                  </a:ext>
                </a:extLst>
              </p:cNvPr>
              <p:cNvPicPr>
                <a:picLocks noChangeAspect="1"/>
              </p:cNvPicPr>
              <p:nvPr/>
            </p:nvPicPr>
            <p:blipFill rotWithShape="1">
              <a:blip r:embed="rId3">
                <a:extLst>
                  <a:ext uri="{28A0092B-C50C-407E-A947-70E740481C1C}">
                    <a14:useLocalDpi xmlns:a14="http://schemas.microsoft.com/office/drawing/2010/main" val="0"/>
                  </a:ext>
                </a:extLst>
              </a:blip>
              <a:srcRect l="380" r="-265"/>
              <a:stretch/>
            </p:blipFill>
            <p:spPr>
              <a:xfrm>
                <a:off x="145682" y="909003"/>
                <a:ext cx="5868000" cy="2088790"/>
              </a:xfrm>
              <a:prstGeom prst="rect">
                <a:avLst/>
              </a:prstGeom>
            </p:spPr>
          </p:pic>
          <p:sp>
            <p:nvSpPr>
              <p:cNvPr id="6" name="Textfeld 5">
                <a:extLst>
                  <a:ext uri="{FF2B5EF4-FFF2-40B4-BE49-F238E27FC236}">
                    <a16:creationId xmlns:a16="http://schemas.microsoft.com/office/drawing/2014/main" id="{B72615A1-653D-F0B6-B3FC-D5AAF6A6833F}"/>
                  </a:ext>
                </a:extLst>
              </p:cNvPr>
              <p:cNvSpPr txBox="1"/>
              <p:nvPr/>
            </p:nvSpPr>
            <p:spPr>
              <a:xfrm>
                <a:off x="693510" y="656451"/>
                <a:ext cx="4713514" cy="253916"/>
              </a:xfrm>
              <a:prstGeom prst="rect">
                <a:avLst/>
              </a:prstGeom>
              <a:noFill/>
            </p:spPr>
            <p:txBody>
              <a:bodyPr wrap="square" rtlCol="0">
                <a:spAutoFit/>
              </a:bodyPr>
              <a:lstStyle/>
              <a:p>
                <a:r>
                  <a:rPr lang="de-DE" sz="1000" dirty="0">
                    <a:solidFill>
                      <a:schemeClr val="bg1"/>
                    </a:solidFill>
                  </a:rPr>
                  <a:t>Mittelbergferner © Gesellschaft für ökologische Forschung e.V.(gletscherarchiv.de)</a:t>
                </a:r>
              </a:p>
            </p:txBody>
          </p:sp>
        </p:grpSp>
      </p:grpSp>
      <p:sp>
        <p:nvSpPr>
          <p:cNvPr id="32" name="Textfeld 31">
            <a:extLst>
              <a:ext uri="{FF2B5EF4-FFF2-40B4-BE49-F238E27FC236}">
                <a16:creationId xmlns:a16="http://schemas.microsoft.com/office/drawing/2014/main" id="{4A47E84A-8099-C105-AC37-F609DE7A4FF6}"/>
              </a:ext>
            </a:extLst>
          </p:cNvPr>
          <p:cNvSpPr txBox="1"/>
          <p:nvPr/>
        </p:nvSpPr>
        <p:spPr>
          <a:xfrm>
            <a:off x="1381795" y="5800158"/>
            <a:ext cx="9185744" cy="691087"/>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gn="ctr">
              <a:lnSpc>
                <a:spcPts val="2400"/>
              </a:lnSpc>
              <a:defRPr/>
            </a:lvl1pPr>
          </a:lstStyle>
          <a:p>
            <a:pPr marL="285750" indent="-285750" algn="l">
              <a:buFont typeface="Arial" panose="020B0604020202020204" pitchFamily="34" charset="0"/>
              <a:buChar char="•"/>
            </a:pPr>
            <a:r>
              <a:rPr lang="de-DE" dirty="0"/>
              <a:t>Mitte Juni – Mitte August speist die Gletscherschmelze zu 60-70 % der Hochgebirgsbäche</a:t>
            </a:r>
          </a:p>
          <a:p>
            <a:pPr marL="285750" indent="-285750" algn="l">
              <a:buFont typeface="Arial" panose="020B0604020202020204" pitchFamily="34" charset="0"/>
              <a:buChar char="•"/>
            </a:pPr>
            <a:r>
              <a:rPr lang="de-DE" dirty="0"/>
              <a:t>Bei vielen ist der  Abfluss-Peak aktuell erreicht bzw. bereits überschritten</a:t>
            </a:r>
          </a:p>
        </p:txBody>
      </p:sp>
      <p:pic>
        <p:nvPicPr>
          <p:cNvPr id="1026" name="Picture 2">
            <a:extLst>
              <a:ext uri="{FF2B5EF4-FFF2-40B4-BE49-F238E27FC236}">
                <a16:creationId xmlns:a16="http://schemas.microsoft.com/office/drawing/2014/main" id="{F3206B4E-54AA-BD37-6126-55D2590F4D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2527" y="1227161"/>
            <a:ext cx="5853792" cy="4162697"/>
          </a:xfrm>
          <a:prstGeom prst="rect">
            <a:avLst/>
          </a:prstGeom>
          <a:noFill/>
          <a:extLst>
            <a:ext uri="{909E8E84-426E-40DD-AFC4-6F175D3DCCD1}">
              <a14:hiddenFill xmlns:a14="http://schemas.microsoft.com/office/drawing/2010/main">
                <a:solidFill>
                  <a:srgbClr val="FFFFFF"/>
                </a:solidFill>
              </a14:hiddenFill>
            </a:ext>
          </a:extLst>
        </p:spPr>
      </p:pic>
      <p:sp>
        <p:nvSpPr>
          <p:cNvPr id="15" name="Rechteck 14">
            <a:extLst>
              <a:ext uri="{FF2B5EF4-FFF2-40B4-BE49-F238E27FC236}">
                <a16:creationId xmlns:a16="http://schemas.microsoft.com/office/drawing/2014/main" id="{5DEA57D4-E5CF-F0C1-CB27-A3E46DB823A6}"/>
              </a:ext>
            </a:extLst>
          </p:cNvPr>
          <p:cNvSpPr/>
          <p:nvPr/>
        </p:nvSpPr>
        <p:spPr>
          <a:xfrm>
            <a:off x="6192529" y="989255"/>
            <a:ext cx="5853790" cy="237906"/>
          </a:xfrm>
          <a:prstGeom prst="rect">
            <a:avLst/>
          </a:prstGeom>
          <a:solidFill>
            <a:srgbClr val="007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Textfeld 25">
            <a:extLst>
              <a:ext uri="{FF2B5EF4-FFF2-40B4-BE49-F238E27FC236}">
                <a16:creationId xmlns:a16="http://schemas.microsoft.com/office/drawing/2014/main" id="{A5FDB179-F7CC-77EA-6AE2-1D3F8B91B43B}"/>
              </a:ext>
            </a:extLst>
          </p:cNvPr>
          <p:cNvSpPr txBox="1"/>
          <p:nvPr/>
        </p:nvSpPr>
        <p:spPr>
          <a:xfrm>
            <a:off x="6762666" y="989898"/>
            <a:ext cx="4713514" cy="253916"/>
          </a:xfrm>
          <a:prstGeom prst="rect">
            <a:avLst/>
          </a:prstGeom>
          <a:noFill/>
        </p:spPr>
        <p:txBody>
          <a:bodyPr wrap="square" rtlCol="0">
            <a:spAutoFit/>
          </a:bodyPr>
          <a:lstStyle/>
          <a:p>
            <a:r>
              <a:rPr lang="de-DE" sz="1000" dirty="0" err="1">
                <a:solidFill>
                  <a:schemeClr val="bg1"/>
                </a:solidFill>
              </a:rPr>
              <a:t>Tuxer</a:t>
            </a:r>
            <a:r>
              <a:rPr lang="de-DE" sz="1000" dirty="0">
                <a:solidFill>
                  <a:schemeClr val="bg1"/>
                </a:solidFill>
              </a:rPr>
              <a:t> Ferner © Gesellschaft für ökologische Forschung e.V.(gletscherarchiv.de)</a:t>
            </a:r>
          </a:p>
        </p:txBody>
      </p:sp>
    </p:spTree>
    <p:extLst>
      <p:ext uri="{BB962C8B-B14F-4D97-AF65-F5344CB8AC3E}">
        <p14:creationId xmlns:p14="http://schemas.microsoft.com/office/powerpoint/2010/main" val="59670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3" y="77638"/>
            <a:ext cx="10414087" cy="586596"/>
          </a:xfrm>
        </p:spPr>
        <p:txBody>
          <a:bodyPr/>
          <a:lstStyle/>
          <a:p>
            <a:r>
              <a:rPr lang="de-DE" dirty="0"/>
              <a:t>Klimawandel: Bodenfeuchte und Verdunstung</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7" name="Textfeld 6">
            <a:extLst>
              <a:ext uri="{FF2B5EF4-FFF2-40B4-BE49-F238E27FC236}">
                <a16:creationId xmlns:a16="http://schemas.microsoft.com/office/drawing/2014/main" id="{0FCC0A96-53E1-885E-98AC-80F3E69590E6}"/>
              </a:ext>
            </a:extLst>
          </p:cNvPr>
          <p:cNvSpPr txBox="1"/>
          <p:nvPr/>
        </p:nvSpPr>
        <p:spPr>
          <a:xfrm>
            <a:off x="6664073" y="888922"/>
            <a:ext cx="5404101" cy="2024208"/>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nSpc>
                <a:spcPts val="2400"/>
              </a:lnSpc>
            </a:lvl1pPr>
          </a:lstStyle>
          <a:p>
            <a:r>
              <a:rPr lang="de-DE" dirty="0"/>
              <a:t>Steigende Verdunstung: durch höhere Temperaturen, mehr Sonnenschein</a:t>
            </a:r>
            <a:r>
              <a:rPr lang="de-DE" b="1" dirty="0"/>
              <a:t>*</a:t>
            </a:r>
            <a:r>
              <a:rPr lang="de-DE" dirty="0"/>
              <a:t> und Verlängerung der Vegetationsperiode</a:t>
            </a:r>
            <a:endParaRPr lang="de-DE" sz="1400" dirty="0"/>
          </a:p>
          <a:p>
            <a:pPr>
              <a:lnSpc>
                <a:spcPts val="2000"/>
              </a:lnSpc>
            </a:pPr>
            <a:endParaRPr lang="de-DE" sz="1200" dirty="0"/>
          </a:p>
          <a:p>
            <a:pPr>
              <a:lnSpc>
                <a:spcPts val="2000"/>
              </a:lnSpc>
            </a:pPr>
            <a:r>
              <a:rPr lang="de-DE" sz="1400" b="1" dirty="0"/>
              <a:t>* </a:t>
            </a:r>
            <a:r>
              <a:rPr lang="de-DE" sz="1400" dirty="0"/>
              <a:t>durch a) Rückgang der Luftverschmutzung (Aerosole) weniger Wolken- und Nebelbildung (</a:t>
            </a:r>
            <a:r>
              <a:rPr lang="de-DE" sz="1400" i="1" dirty="0"/>
              <a:t>kein Klimawandel-Effekt</a:t>
            </a:r>
            <a:r>
              <a:rPr lang="de-DE" sz="1400" dirty="0"/>
              <a:t>) und b) häufigere Hochdrucklagen</a:t>
            </a:r>
          </a:p>
        </p:txBody>
      </p:sp>
      <p:pic>
        <p:nvPicPr>
          <p:cNvPr id="10" name="Grafik 13">
            <a:extLst>
              <a:ext uri="{FF2B5EF4-FFF2-40B4-BE49-F238E27FC236}">
                <a16:creationId xmlns:a16="http://schemas.microsoft.com/office/drawing/2014/main" id="{F0DDE255-DE9E-851E-2A7A-58DD1DE4EBC9}"/>
              </a:ext>
            </a:extLst>
          </p:cNvPr>
          <p:cNvPicPr/>
          <p:nvPr/>
        </p:nvPicPr>
        <p:blipFill>
          <a:blip r:embed="rId3"/>
          <a:srcRect l="2681" t="1218" r="7037" b="8599"/>
          <a:stretch/>
        </p:blipFill>
        <p:spPr>
          <a:xfrm>
            <a:off x="7510966" y="3056084"/>
            <a:ext cx="4276725" cy="3513070"/>
          </a:xfrm>
          <a:prstGeom prst="rect">
            <a:avLst/>
          </a:prstGeom>
        </p:spPr>
      </p:pic>
      <p:grpSp>
        <p:nvGrpSpPr>
          <p:cNvPr id="5" name="Gruppieren 4">
            <a:extLst>
              <a:ext uri="{FF2B5EF4-FFF2-40B4-BE49-F238E27FC236}">
                <a16:creationId xmlns:a16="http://schemas.microsoft.com/office/drawing/2014/main" id="{20D351AD-AA69-F216-F4E8-515ACA9B3959}"/>
              </a:ext>
            </a:extLst>
          </p:cNvPr>
          <p:cNvGrpSpPr/>
          <p:nvPr/>
        </p:nvGrpSpPr>
        <p:grpSpPr>
          <a:xfrm>
            <a:off x="0" y="1305942"/>
            <a:ext cx="6425871" cy="4139273"/>
            <a:chOff x="383762" y="560110"/>
            <a:chExt cx="6425871" cy="4139273"/>
          </a:xfrm>
        </p:grpSpPr>
        <p:pic>
          <p:nvPicPr>
            <p:cNvPr id="21" name="Grafik 20">
              <a:extLst>
                <a:ext uri="{FF2B5EF4-FFF2-40B4-BE49-F238E27FC236}">
                  <a16:creationId xmlns:a16="http://schemas.microsoft.com/office/drawing/2014/main" id="{758E8936-ED88-E96E-2B4F-542580D09C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6688" y="560110"/>
              <a:ext cx="6172945" cy="4139273"/>
            </a:xfrm>
            <a:prstGeom prst="rect">
              <a:avLst/>
            </a:prstGeom>
          </p:spPr>
        </p:pic>
        <p:sp>
          <p:nvSpPr>
            <p:cNvPr id="22" name="Pfeil nach oben 7">
              <a:extLst>
                <a:ext uri="{FF2B5EF4-FFF2-40B4-BE49-F238E27FC236}">
                  <a16:creationId xmlns:a16="http://schemas.microsoft.com/office/drawing/2014/main" id="{F0BDB65E-D1F2-08DC-484C-19B00B3D653B}"/>
                </a:ext>
              </a:extLst>
            </p:cNvPr>
            <p:cNvSpPr/>
            <p:nvPr/>
          </p:nvSpPr>
          <p:spPr>
            <a:xfrm>
              <a:off x="636688" y="1267435"/>
              <a:ext cx="144016" cy="1098332"/>
            </a:xfrm>
            <a:prstGeom prst="upArrow">
              <a:avLst/>
            </a:prstGeom>
            <a:solidFill>
              <a:schemeClr val="tx2">
                <a:lumMod val="25000"/>
                <a:lumOff val="75000"/>
              </a:schemeClr>
            </a:solidFill>
            <a:ln>
              <a:solidFill>
                <a:schemeClr val="tx2">
                  <a:lumMod val="90000"/>
                  <a:lumOff val="1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dirty="0"/>
            </a:p>
          </p:txBody>
        </p:sp>
        <p:sp>
          <p:nvSpPr>
            <p:cNvPr id="23" name="Textfeld 22">
              <a:extLst>
                <a:ext uri="{FF2B5EF4-FFF2-40B4-BE49-F238E27FC236}">
                  <a16:creationId xmlns:a16="http://schemas.microsoft.com/office/drawing/2014/main" id="{E500044A-0BE6-BB5B-6295-F1A8AA71D3CB}"/>
                </a:ext>
              </a:extLst>
            </p:cNvPr>
            <p:cNvSpPr txBox="1"/>
            <p:nvPr/>
          </p:nvSpPr>
          <p:spPr>
            <a:xfrm rot="16200000">
              <a:off x="98744" y="1655902"/>
              <a:ext cx="939367" cy="369332"/>
            </a:xfrm>
            <a:prstGeom prst="rect">
              <a:avLst/>
            </a:prstGeom>
            <a:noFill/>
          </p:spPr>
          <p:txBody>
            <a:bodyPr wrap="square" rtlCol="0">
              <a:spAutoFit/>
            </a:bodyPr>
            <a:lstStyle/>
            <a:p>
              <a:r>
                <a:rPr lang="de-DE" dirty="0">
                  <a:solidFill>
                    <a:schemeClr val="tx2"/>
                  </a:solidFill>
                </a:rPr>
                <a:t>Feucht</a:t>
              </a:r>
            </a:p>
          </p:txBody>
        </p:sp>
        <p:sp>
          <p:nvSpPr>
            <p:cNvPr id="24" name="Pfeil nach oben 9">
              <a:extLst>
                <a:ext uri="{FF2B5EF4-FFF2-40B4-BE49-F238E27FC236}">
                  <a16:creationId xmlns:a16="http://schemas.microsoft.com/office/drawing/2014/main" id="{0FFF712B-20A5-78CA-27C6-3A5FD4DF095A}"/>
                </a:ext>
              </a:extLst>
            </p:cNvPr>
            <p:cNvSpPr/>
            <p:nvPr/>
          </p:nvSpPr>
          <p:spPr>
            <a:xfrm flipV="1">
              <a:off x="649388" y="2540535"/>
              <a:ext cx="132407" cy="1067601"/>
            </a:xfrm>
            <a:prstGeom prst="upArrow">
              <a:avLst/>
            </a:prstGeom>
            <a:solidFill>
              <a:srgbClr val="FFC979"/>
            </a:solidFill>
            <a:ln>
              <a:solidFill>
                <a:srgbClr val="CC66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dirty="0"/>
            </a:p>
          </p:txBody>
        </p:sp>
        <p:sp>
          <p:nvSpPr>
            <p:cNvPr id="25" name="Textfeld 24">
              <a:extLst>
                <a:ext uri="{FF2B5EF4-FFF2-40B4-BE49-F238E27FC236}">
                  <a16:creationId xmlns:a16="http://schemas.microsoft.com/office/drawing/2014/main" id="{A44DF175-C387-DA84-8512-4AFC43A34E23}"/>
                </a:ext>
              </a:extLst>
            </p:cNvPr>
            <p:cNvSpPr txBox="1"/>
            <p:nvPr/>
          </p:nvSpPr>
          <p:spPr>
            <a:xfrm rot="16200000">
              <a:off x="79096" y="2783891"/>
              <a:ext cx="1008112" cy="369332"/>
            </a:xfrm>
            <a:prstGeom prst="rect">
              <a:avLst/>
            </a:prstGeom>
            <a:noFill/>
          </p:spPr>
          <p:txBody>
            <a:bodyPr wrap="square" rtlCol="0">
              <a:spAutoFit/>
            </a:bodyPr>
            <a:lstStyle/>
            <a:p>
              <a:r>
                <a:rPr lang="de-DE" dirty="0">
                  <a:solidFill>
                    <a:srgbClr val="CC6600"/>
                  </a:solidFill>
                </a:rPr>
                <a:t>Trocken</a:t>
              </a:r>
            </a:p>
          </p:txBody>
        </p:sp>
      </p:grpSp>
      <p:sp>
        <p:nvSpPr>
          <p:cNvPr id="4" name="Textfeld 3">
            <a:extLst>
              <a:ext uri="{FF2B5EF4-FFF2-40B4-BE49-F238E27FC236}">
                <a16:creationId xmlns:a16="http://schemas.microsoft.com/office/drawing/2014/main" id="{A877FBF9-42E5-BACF-AB1D-664123CE02D2}"/>
              </a:ext>
            </a:extLst>
          </p:cNvPr>
          <p:cNvSpPr txBox="1"/>
          <p:nvPr/>
        </p:nvSpPr>
        <p:spPr>
          <a:xfrm>
            <a:off x="516474" y="1059519"/>
            <a:ext cx="1560817" cy="369332"/>
          </a:xfrm>
          <a:prstGeom prst="rect">
            <a:avLst/>
          </a:prstGeom>
          <a:solidFill>
            <a:schemeClr val="bg1"/>
          </a:solidFill>
        </p:spPr>
        <p:txBody>
          <a:bodyPr wrap="square" rtlCol="0">
            <a:spAutoFit/>
          </a:bodyPr>
          <a:lstStyle/>
          <a:p>
            <a:r>
              <a:rPr lang="de-DE" dirty="0"/>
              <a:t>Bodenfeuchte</a:t>
            </a:r>
          </a:p>
        </p:txBody>
      </p:sp>
      <p:sp>
        <p:nvSpPr>
          <p:cNvPr id="6" name="Ellipse 5">
            <a:extLst>
              <a:ext uri="{FF2B5EF4-FFF2-40B4-BE49-F238E27FC236}">
                <a16:creationId xmlns:a16="http://schemas.microsoft.com/office/drawing/2014/main" id="{8949375B-EF6E-D5A2-E96E-EBDEAD9EDDA3}"/>
              </a:ext>
            </a:extLst>
          </p:cNvPr>
          <p:cNvSpPr/>
          <p:nvPr/>
        </p:nvSpPr>
        <p:spPr>
          <a:xfrm>
            <a:off x="5261734" y="4218445"/>
            <a:ext cx="1033709" cy="29544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BC25485A-9610-685B-2547-080D648B2C0D}"/>
              </a:ext>
            </a:extLst>
          </p:cNvPr>
          <p:cNvSpPr txBox="1"/>
          <p:nvPr/>
        </p:nvSpPr>
        <p:spPr>
          <a:xfrm>
            <a:off x="404309" y="5825633"/>
            <a:ext cx="6162005" cy="384742"/>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gn="ctr">
              <a:lnSpc>
                <a:spcPts val="2400"/>
              </a:lnSpc>
              <a:defRPr/>
            </a:lvl1pPr>
          </a:lstStyle>
          <a:p>
            <a:pPr algn="l"/>
            <a:r>
              <a:rPr lang="de-DE" dirty="0"/>
              <a:t>→ Böden trocknen immer stärker aus, der Abfluss wird geringer</a:t>
            </a:r>
          </a:p>
        </p:txBody>
      </p:sp>
    </p:spTree>
    <p:extLst>
      <p:ext uri="{BB962C8B-B14F-4D97-AF65-F5344CB8AC3E}">
        <p14:creationId xmlns:p14="http://schemas.microsoft.com/office/powerpoint/2010/main" val="20690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P spid="6"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5" name="Inhaltsplatzhalter 5">
            <a:extLst>
              <a:ext uri="{FF2B5EF4-FFF2-40B4-BE49-F238E27FC236}">
                <a16:creationId xmlns:a16="http://schemas.microsoft.com/office/drawing/2014/main" id="{79957787-3017-A6DA-0D72-629C8857806F}"/>
              </a:ext>
            </a:extLst>
          </p:cNvPr>
          <p:cNvSpPr txBox="1">
            <a:spLocks/>
          </p:cNvSpPr>
          <p:nvPr/>
        </p:nvSpPr>
        <p:spPr>
          <a:xfrm>
            <a:off x="327804" y="883339"/>
            <a:ext cx="11439653" cy="4898690"/>
          </a:xfrm>
          <a:prstGeom prst="rect">
            <a:avLst/>
          </a:prstGeom>
        </p:spPr>
        <p:txBody>
          <a:bodyPr vert="horz" lIns="91440" tIns="45720" rIns="91440" bIns="45720" rtlCol="0">
            <a:normAutofit/>
          </a:bodyPr>
          <a:lstStyle>
            <a:lvl1pPr marL="2857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lang="de-DE" sz="1800" kern="1200" baseline="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1pPr>
            <a:lvl2pPr marL="742950" indent="-285750" algn="l" defTabSz="914400" rtl="0" eaLnBrk="1" latinLnBrk="0" hangingPunct="1">
              <a:spcBef>
                <a:spcPct val="20000"/>
              </a:spcBef>
              <a:buFont typeface="Arial" pitchFamily="34" charset="0"/>
              <a:buChar char="–"/>
              <a:defRPr sz="17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2pPr>
            <a:lvl3pPr marL="1143000" indent="-228600" algn="l" defTabSz="914400" rtl="0" eaLnBrk="1" latinLnBrk="0" hangingPunct="1">
              <a:spcBef>
                <a:spcPct val="20000"/>
              </a:spcBef>
              <a:buFont typeface="Arial" pitchFamily="34" charset="0"/>
              <a:buChar char="•"/>
              <a:defRPr sz="16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3pPr>
            <a:lvl4pPr marL="1600200" indent="-228600" algn="l" defTabSz="914400" rtl="0" eaLnBrk="1" latinLnBrk="0" hangingPunct="1">
              <a:spcBef>
                <a:spcPct val="20000"/>
              </a:spcBef>
              <a:buFont typeface="Arial" pitchFamily="34" charset="0"/>
              <a:buChar char="–"/>
              <a:defRPr sz="15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4pPr>
            <a:lvl5pPr marL="2057400" indent="-228600" algn="l" defTabSz="914400" rtl="0" eaLnBrk="1" latinLnBrk="0" hangingPunct="1">
              <a:spcBef>
                <a:spcPct val="20000"/>
              </a:spcBef>
              <a:buFont typeface="Arial" pitchFamily="34" charset="0"/>
              <a:buChar char="»"/>
              <a:defRPr lang="de-DE" sz="1400" kern="1200">
                <a:solidFill>
                  <a:srgbClr val="3C3C3C"/>
                </a:solidFill>
                <a:latin typeface="Unit Offc Light" panose="020B0504030101020102" pitchFamily="34" charset="0"/>
                <a:ea typeface="Unit Offc Light" panose="020B0504030101020102" pitchFamily="34" charset="0"/>
                <a:cs typeface="Unit Offc Light" panose="020B0504030101020102"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defRPr/>
            </a:pPr>
            <a:r>
              <a:rPr lang="de-DE" sz="2400" b="1" dirty="0">
                <a:solidFill>
                  <a:schemeClr val="tx1"/>
                </a:solidFill>
                <a:latin typeface="+mn-lt"/>
                <a:ea typeface="+mn-ea"/>
                <a:cs typeface="+mn-cs"/>
              </a:rPr>
              <a:t>Abfluss = </a:t>
            </a:r>
            <a:r>
              <a:rPr lang="de-DE" sz="2400" b="1" dirty="0">
                <a:solidFill>
                  <a:srgbClr val="4F81BD"/>
                </a:solidFill>
                <a:latin typeface="+mn-lt"/>
                <a:ea typeface="+mn-ea"/>
                <a:cs typeface="+mn-cs"/>
              </a:rPr>
              <a:t>Niederschlag</a:t>
            </a:r>
            <a:r>
              <a:rPr lang="de-DE" sz="2400" b="1" dirty="0">
                <a:solidFill>
                  <a:schemeClr val="tx1"/>
                </a:solidFill>
                <a:latin typeface="+mn-lt"/>
                <a:ea typeface="+mn-ea"/>
                <a:cs typeface="+mn-cs"/>
              </a:rPr>
              <a:t> – </a:t>
            </a:r>
            <a:r>
              <a:rPr lang="de-DE" sz="2400" b="1" dirty="0">
                <a:solidFill>
                  <a:srgbClr val="F57E1B"/>
                </a:solidFill>
                <a:latin typeface="+mn-lt"/>
                <a:ea typeface="+mn-ea"/>
                <a:cs typeface="+mn-cs"/>
              </a:rPr>
              <a:t>Verdunstung</a:t>
            </a:r>
            <a:r>
              <a:rPr lang="de-DE" sz="2400" b="1" dirty="0">
                <a:solidFill>
                  <a:schemeClr val="tx1"/>
                </a:solidFill>
                <a:latin typeface="+mn-lt"/>
                <a:ea typeface="+mn-ea"/>
                <a:cs typeface="+mn-cs"/>
              </a:rPr>
              <a:t> </a:t>
            </a:r>
            <a:r>
              <a:rPr lang="de-DE" sz="2400" b="1" dirty="0">
                <a:solidFill>
                  <a:schemeClr val="accent3">
                    <a:lumMod val="90000"/>
                  </a:schemeClr>
                </a:solidFill>
                <a:latin typeface="+mn-lt"/>
                <a:ea typeface="+mn-ea"/>
                <a:cs typeface="+mn-cs"/>
              </a:rPr>
              <a:t>±</a:t>
            </a:r>
            <a:r>
              <a:rPr lang="de-DE" sz="2400" b="1" dirty="0">
                <a:solidFill>
                  <a:schemeClr val="tx1"/>
                </a:solidFill>
                <a:latin typeface="+mn-lt"/>
                <a:ea typeface="+mn-ea"/>
                <a:cs typeface="+mn-cs"/>
              </a:rPr>
              <a:t> </a:t>
            </a:r>
            <a:r>
              <a:rPr lang="de-DE" sz="2400" b="1" dirty="0">
                <a:solidFill>
                  <a:schemeClr val="accent5">
                    <a:lumMod val="50000"/>
                  </a:schemeClr>
                </a:solidFill>
                <a:latin typeface="+mn-lt"/>
                <a:ea typeface="+mn-ea"/>
                <a:cs typeface="+mn-cs"/>
              </a:rPr>
              <a:t>Speicheränderung</a:t>
            </a:r>
            <a:r>
              <a:rPr lang="de-DE" sz="2400" b="1" dirty="0">
                <a:solidFill>
                  <a:srgbClr val="C00000"/>
                </a:solidFill>
                <a:latin typeface="+mn-lt"/>
                <a:ea typeface="+mn-ea"/>
                <a:cs typeface="+mn-cs"/>
              </a:rPr>
              <a:t> </a:t>
            </a:r>
            <a:r>
              <a:rPr lang="de-DE" sz="1600" dirty="0">
                <a:solidFill>
                  <a:schemeClr val="accent5">
                    <a:lumMod val="50000"/>
                  </a:schemeClr>
                </a:solidFill>
                <a:latin typeface="+mn-lt"/>
                <a:ea typeface="+mn-ea"/>
                <a:cs typeface="+mn-cs"/>
              </a:rPr>
              <a:t>(v.a. Grundwasserkörper)</a:t>
            </a:r>
          </a:p>
          <a:p>
            <a:pPr marL="0" lvl="0" indent="0">
              <a:buNone/>
              <a:defRPr/>
            </a:pPr>
            <a:endParaRPr lang="de-DE" sz="2400" dirty="0">
              <a:solidFill>
                <a:schemeClr val="tx1"/>
              </a:solidFill>
              <a:latin typeface="+mn-lt"/>
              <a:ea typeface="+mn-ea"/>
              <a:cs typeface="+mn-cs"/>
            </a:endParaRPr>
          </a:p>
        </p:txBody>
      </p:sp>
      <p:sp>
        <p:nvSpPr>
          <p:cNvPr id="35" name="Titel 1">
            <a:extLst>
              <a:ext uri="{FF2B5EF4-FFF2-40B4-BE49-F238E27FC236}">
                <a16:creationId xmlns:a16="http://schemas.microsoft.com/office/drawing/2014/main" id="{81729D34-2752-AA05-1B1C-D39820D0C5A1}"/>
              </a:ext>
            </a:extLst>
          </p:cNvPr>
          <p:cNvSpPr>
            <a:spLocks noGrp="1"/>
          </p:cNvSpPr>
          <p:nvPr>
            <p:ph type="title"/>
          </p:nvPr>
        </p:nvSpPr>
        <p:spPr>
          <a:xfrm>
            <a:off x="327804" y="77638"/>
            <a:ext cx="10119702" cy="586596"/>
          </a:xfrm>
        </p:spPr>
        <p:txBody>
          <a:bodyPr/>
          <a:lstStyle/>
          <a:p>
            <a:r>
              <a:rPr lang="de-DE" dirty="0"/>
              <a:t>Klimawandel:  Wasserhaushalt - Zusammenfassung </a:t>
            </a:r>
          </a:p>
        </p:txBody>
      </p:sp>
      <p:sp>
        <p:nvSpPr>
          <p:cNvPr id="4" name="Textfeld 3">
            <a:extLst>
              <a:ext uri="{FF2B5EF4-FFF2-40B4-BE49-F238E27FC236}">
                <a16:creationId xmlns:a16="http://schemas.microsoft.com/office/drawing/2014/main" id="{2604926F-7E9A-87A9-2A52-AB0845FA9D70}"/>
              </a:ext>
            </a:extLst>
          </p:cNvPr>
          <p:cNvSpPr txBox="1"/>
          <p:nvPr/>
        </p:nvSpPr>
        <p:spPr>
          <a:xfrm>
            <a:off x="666868" y="1398107"/>
            <a:ext cx="10515600" cy="295709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dirty="0">
                <a:solidFill>
                  <a:schemeClr val="accent6">
                    <a:lumMod val="75000"/>
                  </a:schemeClr>
                </a:solidFill>
              </a:rPr>
              <a:t>Bisher kein signifikanter Trend der Jahresniederschlagssumme</a:t>
            </a:r>
          </a:p>
          <a:p>
            <a:pPr marL="285750" indent="-285750">
              <a:lnSpc>
                <a:spcPct val="150000"/>
              </a:lnSpc>
              <a:buFont typeface="Arial" panose="020B0604020202020204" pitchFamily="34" charset="0"/>
              <a:buChar char="•"/>
            </a:pPr>
            <a:r>
              <a:rPr lang="de-DE" dirty="0">
                <a:solidFill>
                  <a:schemeClr val="accent6">
                    <a:lumMod val="75000"/>
                  </a:schemeClr>
                </a:solidFill>
              </a:rPr>
              <a:t>Starke Zunahme der Extremniederschläge  durch Erwärmung</a:t>
            </a:r>
          </a:p>
          <a:p>
            <a:pPr marL="285750" indent="-285750">
              <a:lnSpc>
                <a:spcPct val="150000"/>
              </a:lnSpc>
              <a:buFont typeface="Arial" panose="020B0604020202020204" pitchFamily="34" charset="0"/>
              <a:buChar char="•"/>
            </a:pPr>
            <a:r>
              <a:rPr lang="de-DE" dirty="0">
                <a:solidFill>
                  <a:schemeClr val="accent6">
                    <a:lumMod val="75000"/>
                  </a:schemeClr>
                </a:solidFill>
              </a:rPr>
              <a:t>Böden nehmen den Großteil von Extremniederschlägen nicht schnell genug auf → schnellerer Abfluss (→ Muren / Hochwasser ), weniger Speicherung (Grundwasser)</a:t>
            </a:r>
          </a:p>
          <a:p>
            <a:pPr marL="285750" indent="-285750">
              <a:lnSpc>
                <a:spcPct val="150000"/>
              </a:lnSpc>
              <a:buFont typeface="Arial" panose="020B0604020202020204" pitchFamily="34" charset="0"/>
              <a:buChar char="•"/>
            </a:pPr>
            <a:r>
              <a:rPr lang="de-DE" dirty="0">
                <a:solidFill>
                  <a:schemeClr val="accent6">
                    <a:lumMod val="75000"/>
                  </a:schemeClr>
                </a:solidFill>
              </a:rPr>
              <a:t>Zunahme der trockenen Phasen zwischen Niederschlagsepisoden</a:t>
            </a:r>
          </a:p>
          <a:p>
            <a:pPr marL="285750" indent="-285750">
              <a:lnSpc>
                <a:spcPct val="150000"/>
              </a:lnSpc>
              <a:buFont typeface="Arial" panose="020B0604020202020204" pitchFamily="34" charset="0"/>
              <a:buChar char="•"/>
            </a:pPr>
            <a:r>
              <a:rPr lang="de-DE" dirty="0">
                <a:solidFill>
                  <a:schemeClr val="accent6">
                    <a:lumMod val="75000"/>
                  </a:schemeClr>
                </a:solidFill>
              </a:rPr>
              <a:t>Zunahme der Verdunstung (→ Clausius-</a:t>
            </a:r>
            <a:r>
              <a:rPr lang="de-DE" dirty="0" err="1">
                <a:solidFill>
                  <a:schemeClr val="accent6">
                    <a:lumMod val="75000"/>
                  </a:schemeClr>
                </a:solidFill>
              </a:rPr>
              <a:t>Clapeyron</a:t>
            </a:r>
            <a:r>
              <a:rPr lang="de-DE" dirty="0">
                <a:solidFill>
                  <a:schemeClr val="accent6">
                    <a:lumMod val="75000"/>
                  </a:schemeClr>
                </a:solidFill>
              </a:rPr>
              <a:t>-Gleichung) </a:t>
            </a:r>
          </a:p>
          <a:p>
            <a:pPr marL="285750" indent="-285750">
              <a:lnSpc>
                <a:spcPct val="150000"/>
              </a:lnSpc>
              <a:buFont typeface="Arial" panose="020B0604020202020204" pitchFamily="34" charset="0"/>
              <a:buChar char="•"/>
            </a:pPr>
            <a:r>
              <a:rPr lang="de-DE" dirty="0">
                <a:solidFill>
                  <a:schemeClr val="accent6">
                    <a:lumMod val="75000"/>
                  </a:schemeClr>
                </a:solidFill>
              </a:rPr>
              <a:t>Abnahme des Abflusses aus Schneeschmelze und teilweise bereits auch aus Gletscherschmelze</a:t>
            </a:r>
          </a:p>
        </p:txBody>
      </p:sp>
      <p:sp>
        <p:nvSpPr>
          <p:cNvPr id="2" name="Textfeld 1">
            <a:extLst>
              <a:ext uri="{FF2B5EF4-FFF2-40B4-BE49-F238E27FC236}">
                <a16:creationId xmlns:a16="http://schemas.microsoft.com/office/drawing/2014/main" id="{C05DBFBB-D6B2-EFD7-A7C4-D955B93572C8}"/>
              </a:ext>
            </a:extLst>
          </p:cNvPr>
          <p:cNvSpPr txBox="1"/>
          <p:nvPr/>
        </p:nvSpPr>
        <p:spPr>
          <a:xfrm>
            <a:off x="424543" y="4605055"/>
            <a:ext cx="10515600" cy="2352054"/>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de-DE" sz="2000" dirty="0">
                <a:solidFill>
                  <a:srgbClr val="C00000"/>
                </a:solidFill>
              </a:rPr>
              <a:t>Zunehmende Trockenheit auch ohne Niederschlagsrückgang</a:t>
            </a:r>
          </a:p>
          <a:p>
            <a:pPr marL="342900" indent="-342900">
              <a:lnSpc>
                <a:spcPct val="150000"/>
              </a:lnSpc>
              <a:buFont typeface="Wingdings" panose="05000000000000000000" pitchFamily="2" charset="2"/>
              <a:buChar char="Ø"/>
            </a:pPr>
            <a:r>
              <a:rPr lang="de-DE" sz="2000" dirty="0">
                <a:solidFill>
                  <a:srgbClr val="C00000"/>
                </a:solidFill>
              </a:rPr>
              <a:t>v.a. im Sommerhalbjahr relevant</a:t>
            </a:r>
          </a:p>
          <a:p>
            <a:pPr marL="342900" indent="-342900">
              <a:lnSpc>
                <a:spcPct val="150000"/>
              </a:lnSpc>
              <a:buFont typeface="Wingdings" panose="05000000000000000000" pitchFamily="2" charset="2"/>
              <a:buChar char="Ø"/>
            </a:pPr>
            <a:r>
              <a:rPr lang="de-DE" sz="2000" dirty="0">
                <a:solidFill>
                  <a:srgbClr val="C00000"/>
                </a:solidFill>
              </a:rPr>
              <a:t>v.a. der Norden und Osten von Österreich bereits stärker betroffen</a:t>
            </a:r>
          </a:p>
          <a:p>
            <a:pPr marL="342900" indent="-342900">
              <a:lnSpc>
                <a:spcPct val="150000"/>
              </a:lnSpc>
              <a:buFont typeface="Wingdings" panose="05000000000000000000" pitchFamily="2" charset="2"/>
              <a:buChar char="Ø"/>
            </a:pPr>
            <a:r>
              <a:rPr lang="de-DE" sz="2000" dirty="0">
                <a:solidFill>
                  <a:srgbClr val="C00000"/>
                </a:solidFill>
              </a:rPr>
              <a:t>Im Norden und Osten bereits signifikanter Trend zu verstärktem Niederwasser</a:t>
            </a:r>
          </a:p>
          <a:p>
            <a:pPr marL="342900" indent="-342900">
              <a:lnSpc>
                <a:spcPct val="150000"/>
              </a:lnSpc>
              <a:buFont typeface="Wingdings" panose="05000000000000000000" pitchFamily="2" charset="2"/>
              <a:buChar char="Ø"/>
            </a:pPr>
            <a:endParaRPr lang="de-DE" sz="2000" dirty="0">
              <a:solidFill>
                <a:srgbClr val="C00000"/>
              </a:solidFill>
            </a:endParaRPr>
          </a:p>
        </p:txBody>
      </p:sp>
    </p:spTree>
    <p:extLst>
      <p:ext uri="{BB962C8B-B14F-4D97-AF65-F5344CB8AC3E}">
        <p14:creationId xmlns:p14="http://schemas.microsoft.com/office/powerpoint/2010/main" val="946655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Wie sieht die weitere Entwicklung aus?</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pic>
        <p:nvPicPr>
          <p:cNvPr id="5" name="Grafik 4"/>
          <p:cNvPicPr>
            <a:picLocks noChangeAspect="1"/>
          </p:cNvPicPr>
          <p:nvPr/>
        </p:nvPicPr>
        <p:blipFill rotWithShape="1">
          <a:blip r:embed="rId2"/>
          <a:srcRect t="3322" b="2541"/>
          <a:stretch/>
        </p:blipFill>
        <p:spPr>
          <a:xfrm>
            <a:off x="0" y="755780"/>
            <a:ext cx="12192000" cy="6098990"/>
          </a:xfrm>
          <a:prstGeom prst="rect">
            <a:avLst/>
          </a:prstGeom>
        </p:spPr>
      </p:pic>
      <p:sp>
        <p:nvSpPr>
          <p:cNvPr id="6" name="Textfeld 5"/>
          <p:cNvSpPr txBox="1"/>
          <p:nvPr/>
        </p:nvSpPr>
        <p:spPr>
          <a:xfrm>
            <a:off x="10867189" y="6590631"/>
            <a:ext cx="1440160" cy="246221"/>
          </a:xfrm>
          <a:prstGeom prst="rect">
            <a:avLst/>
          </a:prstGeom>
          <a:noFill/>
        </p:spPr>
        <p:txBody>
          <a:bodyPr wrap="square" rtlCol="0">
            <a:spAutoFit/>
          </a:bodyPr>
          <a:lstStyle/>
          <a:p>
            <a:r>
              <a:rPr lang="de-DE" sz="1000" dirty="0">
                <a:solidFill>
                  <a:schemeClr val="bg1">
                    <a:lumMod val="85000"/>
                  </a:schemeClr>
                </a:solidFill>
                <a:latin typeface="Arial" panose="020B0604020202020204" pitchFamily="34" charset="0"/>
                <a:cs typeface="Arial" panose="020B0604020202020204" pitchFamily="34" charset="0"/>
              </a:rPr>
              <a:t>NASA / B. </a:t>
            </a:r>
            <a:r>
              <a:rPr lang="de-DE" sz="1000" dirty="0" err="1">
                <a:solidFill>
                  <a:schemeClr val="bg1">
                    <a:lumMod val="85000"/>
                  </a:schemeClr>
                </a:solidFill>
                <a:latin typeface="Arial" panose="020B0604020202020204" pitchFamily="34" charset="0"/>
                <a:cs typeface="Arial" panose="020B0604020202020204" pitchFamily="34" charset="0"/>
              </a:rPr>
              <a:t>Medeiros</a:t>
            </a:r>
            <a:endParaRPr lang="de-DE" sz="1000" dirty="0">
              <a:solidFill>
                <a:schemeClr val="bg1">
                  <a:lumMod val="8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67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el 18"/>
          <p:cNvSpPr>
            <a:spLocks noGrp="1"/>
          </p:cNvSpPr>
          <p:nvPr>
            <p:ph type="title"/>
          </p:nvPr>
        </p:nvSpPr>
        <p:spPr/>
        <p:txBody>
          <a:bodyPr/>
          <a:lstStyle/>
          <a:p>
            <a:r>
              <a:rPr lang="de-DE" dirty="0"/>
              <a:t>Emissionsszenarien für Treibhausgase (THG)</a:t>
            </a:r>
          </a:p>
        </p:txBody>
      </p:sp>
      <p:grpSp>
        <p:nvGrpSpPr>
          <p:cNvPr id="26" name="Gruppieren 25"/>
          <p:cNvGrpSpPr/>
          <p:nvPr/>
        </p:nvGrpSpPr>
        <p:grpSpPr>
          <a:xfrm>
            <a:off x="4045258" y="1377283"/>
            <a:ext cx="7227407" cy="4824295"/>
            <a:chOff x="4269193" y="1870327"/>
            <a:chExt cx="7227407" cy="4824295"/>
          </a:xfrm>
        </p:grpSpPr>
        <p:pic>
          <p:nvPicPr>
            <p:cNvPr id="27" name="Picture 2" descr="https://pbs.twimg.com/media/D2AhN8aX4AAGR9q.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4269193" y="1870327"/>
              <a:ext cx="7227407" cy="4824295"/>
            </a:xfrm>
            <a:prstGeom prst="rect">
              <a:avLst/>
            </a:prstGeom>
            <a:noFill/>
            <a:extLst>
              <a:ext uri="{909E8E84-426E-40DD-AFC4-6F175D3DCCD1}">
                <a14:hiddenFill xmlns:a14="http://schemas.microsoft.com/office/drawing/2010/main">
                  <a:solidFill>
                    <a:srgbClr val="FFFFFF"/>
                  </a:solidFill>
                </a14:hiddenFill>
              </a:ext>
            </a:extLst>
          </p:spPr>
        </p:pic>
        <p:sp>
          <p:nvSpPr>
            <p:cNvPr id="28" name="Rechteck 27"/>
            <p:cNvSpPr/>
            <p:nvPr/>
          </p:nvSpPr>
          <p:spPr>
            <a:xfrm>
              <a:off x="9768408" y="3801314"/>
              <a:ext cx="936104" cy="533449"/>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endParaRPr>
            </a:p>
          </p:txBody>
        </p:sp>
      </p:grpSp>
      <p:sp>
        <p:nvSpPr>
          <p:cNvPr id="29" name="Rechteck 28"/>
          <p:cNvSpPr/>
          <p:nvPr/>
        </p:nvSpPr>
        <p:spPr>
          <a:xfrm>
            <a:off x="9616673" y="1731942"/>
            <a:ext cx="1043608" cy="555942"/>
          </a:xfrm>
          <a:prstGeom prst="rect">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rPr>
              <a:t>RCP8.5</a:t>
            </a:r>
          </a:p>
        </p:txBody>
      </p:sp>
      <p:sp>
        <p:nvSpPr>
          <p:cNvPr id="30" name="Rechteck 29"/>
          <p:cNvSpPr/>
          <p:nvPr/>
        </p:nvSpPr>
        <p:spPr>
          <a:xfrm>
            <a:off x="9616673" y="4254102"/>
            <a:ext cx="1043608" cy="520176"/>
          </a:xfrm>
          <a:prstGeom prst="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rPr>
              <a:t>RCP4.5</a:t>
            </a:r>
          </a:p>
        </p:txBody>
      </p:sp>
      <p:sp>
        <p:nvSpPr>
          <p:cNvPr id="31" name="Textfeld 30"/>
          <p:cNvSpPr txBox="1"/>
          <p:nvPr/>
        </p:nvSpPr>
        <p:spPr>
          <a:xfrm>
            <a:off x="9119450" y="1019183"/>
            <a:ext cx="2826252" cy="369332"/>
          </a:xfrm>
          <a:prstGeom prst="rect">
            <a:avLst/>
          </a:prstGeom>
          <a:noFill/>
        </p:spPr>
        <p:txBody>
          <a:bodyPr wrap="square" rtlCol="0">
            <a:spAutoFit/>
          </a:bodyPr>
          <a:lstStyle/>
          <a:p>
            <a:pPr algn="r"/>
            <a:r>
              <a:rPr lang="de-DE" b="1" dirty="0">
                <a:solidFill>
                  <a:srgbClr val="C0504D">
                    <a:lumMod val="75000"/>
                  </a:srgbClr>
                </a:solidFill>
                <a:latin typeface="Source Sans Pro" panose="020B0503030403020204" pitchFamily="34" charset="0"/>
              </a:rPr>
              <a:t>RCP8.5 „</a:t>
            </a:r>
            <a:r>
              <a:rPr lang="de-DE" b="1" dirty="0" err="1">
                <a:solidFill>
                  <a:srgbClr val="C0504D">
                    <a:lumMod val="75000"/>
                  </a:srgbClr>
                </a:solidFill>
                <a:latin typeface="Source Sans Pro" panose="020B0503030403020204" pitchFamily="34" charset="0"/>
              </a:rPr>
              <a:t>Worst</a:t>
            </a:r>
            <a:r>
              <a:rPr lang="de-DE" b="1" dirty="0">
                <a:solidFill>
                  <a:srgbClr val="C0504D">
                    <a:lumMod val="75000"/>
                  </a:srgbClr>
                </a:solidFill>
                <a:latin typeface="Source Sans Pro" panose="020B0503030403020204" pitchFamily="34" charset="0"/>
              </a:rPr>
              <a:t> Case“</a:t>
            </a:r>
          </a:p>
        </p:txBody>
      </p:sp>
      <p:sp>
        <p:nvSpPr>
          <p:cNvPr id="32" name="Textfeld 31"/>
          <p:cNvSpPr txBox="1"/>
          <p:nvPr/>
        </p:nvSpPr>
        <p:spPr>
          <a:xfrm>
            <a:off x="9706495" y="3484881"/>
            <a:ext cx="2034222" cy="646331"/>
          </a:xfrm>
          <a:prstGeom prst="rect">
            <a:avLst/>
          </a:prstGeom>
          <a:noFill/>
        </p:spPr>
        <p:txBody>
          <a:bodyPr wrap="square" rtlCol="0">
            <a:spAutoFit/>
          </a:bodyPr>
          <a:lstStyle/>
          <a:p>
            <a:pPr algn="r"/>
            <a:r>
              <a:rPr lang="de-DE" b="1" dirty="0">
                <a:solidFill>
                  <a:srgbClr val="4F81BD">
                    <a:lumMod val="75000"/>
                  </a:srgbClr>
                </a:solidFill>
                <a:latin typeface="Source Sans Pro" panose="020B0503030403020204" pitchFamily="34" charset="0"/>
              </a:rPr>
              <a:t>RCP4.5 Moderater Klimaschutz</a:t>
            </a:r>
          </a:p>
        </p:txBody>
      </p:sp>
      <p:cxnSp>
        <p:nvCxnSpPr>
          <p:cNvPr id="33" name="Gerade Verbindung mit Pfeil 32"/>
          <p:cNvCxnSpPr/>
          <p:nvPr/>
        </p:nvCxnSpPr>
        <p:spPr>
          <a:xfrm flipV="1">
            <a:off x="10138477" y="3769015"/>
            <a:ext cx="135046" cy="485087"/>
          </a:xfrm>
          <a:prstGeom prst="straightConnector1">
            <a:avLst/>
          </a:prstGeom>
          <a:noFill/>
          <a:ln w="38100" cap="flat" cmpd="sng" algn="ctr">
            <a:solidFill>
              <a:srgbClr val="4F81BD">
                <a:lumMod val="75000"/>
              </a:srgbClr>
            </a:solidFill>
            <a:prstDash val="solid"/>
            <a:tailEnd type="triangle"/>
          </a:ln>
          <a:effectLst/>
        </p:spPr>
      </p:cxnSp>
      <p:cxnSp>
        <p:nvCxnSpPr>
          <p:cNvPr id="34" name="Gerade Verbindung mit Pfeil 33"/>
          <p:cNvCxnSpPr>
            <a:stCxn id="29" idx="0"/>
          </p:cNvCxnSpPr>
          <p:nvPr/>
        </p:nvCxnSpPr>
        <p:spPr>
          <a:xfrm flipV="1">
            <a:off x="10138477" y="1330260"/>
            <a:ext cx="135046" cy="401682"/>
          </a:xfrm>
          <a:prstGeom prst="straightConnector1">
            <a:avLst/>
          </a:prstGeom>
          <a:noFill/>
          <a:ln w="38100" cap="flat" cmpd="sng" algn="ctr">
            <a:solidFill>
              <a:srgbClr val="C0504D">
                <a:lumMod val="75000"/>
              </a:srgbClr>
            </a:solidFill>
            <a:prstDash val="solid"/>
            <a:tailEnd type="triangle"/>
          </a:ln>
          <a:effectLst/>
        </p:spPr>
      </p:cxnSp>
      <p:sp>
        <p:nvSpPr>
          <p:cNvPr id="35" name="Rechteck 34"/>
          <p:cNvSpPr/>
          <p:nvPr/>
        </p:nvSpPr>
        <p:spPr>
          <a:xfrm>
            <a:off x="9620947" y="4914576"/>
            <a:ext cx="1043608" cy="541660"/>
          </a:xfrm>
          <a:prstGeom prst="rect">
            <a:avLst/>
          </a:prstGeom>
          <a:solidFill>
            <a:srgbClr val="9BBB59"/>
          </a:solidFill>
          <a:ln w="25400" cap="flat" cmpd="sng" algn="ctr">
            <a:solidFill>
              <a:srgbClr val="9BBB5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rPr>
              <a:t>RCP2.6</a:t>
            </a:r>
          </a:p>
        </p:txBody>
      </p:sp>
      <p:sp>
        <p:nvSpPr>
          <p:cNvPr id="36" name="Textfeld 35"/>
          <p:cNvSpPr txBox="1"/>
          <p:nvPr/>
        </p:nvSpPr>
        <p:spPr>
          <a:xfrm>
            <a:off x="10261043" y="5697351"/>
            <a:ext cx="1633616" cy="923330"/>
          </a:xfrm>
          <a:prstGeom prst="rect">
            <a:avLst/>
          </a:prstGeom>
          <a:solidFill>
            <a:srgbClr val="FFFFFF"/>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srgbClr val="9BBB59">
                    <a:lumMod val="75000"/>
                  </a:srgbClr>
                </a:solidFill>
                <a:effectLst/>
                <a:uLnTx/>
                <a:uFillTx/>
                <a:latin typeface="Source Sans Pro" panose="020B0503030403020204" pitchFamily="34" charset="0"/>
              </a:rPr>
              <a:t>RCP2.6 Pariser </a:t>
            </a:r>
          </a:p>
          <a:p>
            <a:pPr marL="0" marR="0" lvl="0" indent="0" algn="r"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srgbClr val="9BBB59">
                    <a:lumMod val="75000"/>
                  </a:srgbClr>
                </a:solidFill>
                <a:effectLst/>
                <a:uLnTx/>
                <a:uFillTx/>
                <a:latin typeface="Source Sans Pro" panose="020B0503030403020204" pitchFamily="34" charset="0"/>
              </a:rPr>
              <a:t>Abkommen</a:t>
            </a:r>
          </a:p>
        </p:txBody>
      </p:sp>
      <p:cxnSp>
        <p:nvCxnSpPr>
          <p:cNvPr id="37" name="Gerade Verbindung mit Pfeil 36"/>
          <p:cNvCxnSpPr/>
          <p:nvPr/>
        </p:nvCxnSpPr>
        <p:spPr>
          <a:xfrm>
            <a:off x="10120536" y="5452413"/>
            <a:ext cx="270092" cy="288032"/>
          </a:xfrm>
          <a:prstGeom prst="straightConnector1">
            <a:avLst/>
          </a:prstGeom>
          <a:noFill/>
          <a:ln w="25400" cap="flat" cmpd="sng" algn="ctr">
            <a:solidFill>
              <a:srgbClr val="9BBB59">
                <a:lumMod val="75000"/>
              </a:srgbClr>
            </a:solidFill>
            <a:prstDash val="solid"/>
            <a:tailEnd type="triangle"/>
          </a:ln>
          <a:effectLst>
            <a:outerShdw blurRad="40000" dist="20000" dir="5400000" rotWithShape="0">
              <a:srgbClr val="000000">
                <a:alpha val="38000"/>
              </a:srgbClr>
            </a:outerShdw>
          </a:effectLst>
        </p:spPr>
      </p:cxnSp>
      <p:sp>
        <p:nvSpPr>
          <p:cNvPr id="38" name="Textfeld 37"/>
          <p:cNvSpPr txBox="1"/>
          <p:nvPr/>
        </p:nvSpPr>
        <p:spPr>
          <a:xfrm>
            <a:off x="404416" y="5124892"/>
            <a:ext cx="3883473" cy="1477328"/>
          </a:xfrm>
          <a:prstGeom prst="rect">
            <a:avLst/>
          </a:prstGeom>
          <a:noFill/>
        </p:spPr>
        <p:txBody>
          <a:bodyPr wrap="square" rtlCol="0">
            <a:spAutoFit/>
          </a:bodyPr>
          <a:lstStyle/>
          <a:p>
            <a:r>
              <a:rPr lang="de-DE" dirty="0"/>
              <a:t>Sozioökonomische Entwicklung:</a:t>
            </a:r>
          </a:p>
          <a:p>
            <a:r>
              <a:rPr lang="de-DE" dirty="0"/>
              <a:t>Bevölkerungswachstum?</a:t>
            </a:r>
          </a:p>
          <a:p>
            <a:r>
              <a:rPr lang="de-DE" dirty="0"/>
              <a:t>Deckung des Energiebedarfs?</a:t>
            </a:r>
          </a:p>
          <a:p>
            <a:r>
              <a:rPr lang="de-DE" dirty="0"/>
              <a:t>Klimawandel-Maßnahmen? </a:t>
            </a:r>
          </a:p>
          <a:p>
            <a:r>
              <a:rPr lang="de-DE" dirty="0"/>
              <a:t>…</a:t>
            </a:r>
          </a:p>
        </p:txBody>
      </p:sp>
      <p:grpSp>
        <p:nvGrpSpPr>
          <p:cNvPr id="39" name="Gruppieren 38"/>
          <p:cNvGrpSpPr/>
          <p:nvPr/>
        </p:nvGrpSpPr>
        <p:grpSpPr>
          <a:xfrm>
            <a:off x="404416" y="77638"/>
            <a:ext cx="3730723" cy="5254984"/>
            <a:chOff x="-7582" y="536587"/>
            <a:chExt cx="3730723" cy="5254984"/>
          </a:xfrm>
        </p:grpSpPr>
        <p:pic>
          <p:nvPicPr>
            <p:cNvPr id="40" name="Grafik 3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582" y="2060848"/>
              <a:ext cx="3730723" cy="3730723"/>
            </a:xfrm>
            <a:prstGeom prst="rect">
              <a:avLst/>
            </a:prstGeom>
          </p:spPr>
        </p:pic>
        <p:sp>
          <p:nvSpPr>
            <p:cNvPr id="41" name="Textfeld 40"/>
            <p:cNvSpPr txBox="1"/>
            <p:nvPr/>
          </p:nvSpPr>
          <p:spPr>
            <a:xfrm>
              <a:off x="1114262" y="536587"/>
              <a:ext cx="1483631" cy="4508927"/>
            </a:xfrm>
            <a:prstGeom prst="rect">
              <a:avLst/>
            </a:prstGeom>
            <a:noFill/>
          </p:spPr>
          <p:txBody>
            <a:bodyPr wrap="square" rtlCol="0">
              <a:spAutoFit/>
            </a:bodyPr>
            <a:lstStyle/>
            <a:p>
              <a:pPr algn="ctr"/>
              <a:r>
                <a:rPr lang="de-DE" sz="28700" b="1" dirty="0">
                  <a:solidFill>
                    <a:srgbClr val="3C3C3C"/>
                  </a:solidFill>
                  <a:latin typeface="Source Sans Pro" panose="020B0503030403020204" pitchFamily="34" charset="0"/>
                </a:rPr>
                <a:t>?</a:t>
              </a:r>
            </a:p>
          </p:txBody>
        </p:sp>
      </p:grpSp>
      <p:sp>
        <p:nvSpPr>
          <p:cNvPr id="44" name="Pfeil nach rechts 43"/>
          <p:cNvSpPr/>
          <p:nvPr/>
        </p:nvSpPr>
        <p:spPr>
          <a:xfrm>
            <a:off x="1994853" y="1285498"/>
            <a:ext cx="2128799" cy="3850162"/>
          </a:xfrm>
          <a:prstGeom prst="rightArrow">
            <a:avLst/>
          </a:prstGeom>
          <a:gradFill flip="none" rotWithShape="1">
            <a:gsLst>
              <a:gs pos="60000">
                <a:srgbClr val="FFFFFF">
                  <a:lumMod val="85000"/>
                </a:srgbClr>
              </a:gs>
              <a:gs pos="100000">
                <a:srgbClr val="4F81BD">
                  <a:tint val="44500"/>
                  <a:satMod val="160000"/>
                  <a:alpha val="0"/>
                </a:srgbClr>
              </a:gs>
            </a:gsLst>
            <a:lin ang="10800000" scaled="1"/>
            <a:tileRect/>
          </a:gradFill>
          <a:ln w="57150" cap="flat" cmpd="sng" algn="ctr">
            <a:solidFill>
              <a:srgbClr val="3C3C3C">
                <a:lumMod val="50000"/>
                <a:lumOff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AT" sz="1800" b="0" i="0" u="none" strike="noStrike" kern="0" cap="none" spc="0" normalizeH="0" baseline="0" noProof="0" dirty="0">
              <a:ln>
                <a:noFill/>
              </a:ln>
              <a:solidFill>
                <a:srgbClr val="FFFFFF"/>
              </a:solidFill>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321802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p:bldP spid="32" grpId="0"/>
      <p:bldP spid="35" grpId="0" animBg="1"/>
      <p:bldP spid="36" grpId="0" animBg="1"/>
      <p:bldP spid="38" grpId="0"/>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Klimaszenarien für Österreich – Temperaturentwicklung</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pic>
        <p:nvPicPr>
          <p:cNvPr id="12" name="Grafik 11"/>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528628" y="979056"/>
            <a:ext cx="9100563" cy="5119066"/>
          </a:xfrm>
          <a:prstGeom prst="rect">
            <a:avLst/>
          </a:prstGeom>
        </p:spPr>
      </p:pic>
      <p:sp>
        <p:nvSpPr>
          <p:cNvPr id="13" name="Textfeld 12"/>
          <p:cNvSpPr txBox="1"/>
          <p:nvPr/>
        </p:nvSpPr>
        <p:spPr>
          <a:xfrm>
            <a:off x="9840608" y="1964945"/>
            <a:ext cx="1656757" cy="369332"/>
          </a:xfrm>
          <a:prstGeom prst="rect">
            <a:avLst/>
          </a:prstGeom>
          <a:solidFill>
            <a:srgbClr val="FFB2B2"/>
          </a:solidFill>
          <a:ln w="25400" cap="flat" cmpd="sng" algn="ctr">
            <a:solidFill>
              <a:srgbClr val="FF0000"/>
            </a:solidFill>
            <a:prstDash val="solid"/>
          </a:ln>
          <a:effectLst/>
        </p:spPr>
        <p:txBody>
          <a:bodyPr rtlCol="0" anchor="ctr"/>
          <a:lstStyle>
            <a:defPPr>
              <a:defRPr lang="de-DE"/>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srgbClr val="FFFFFF"/>
                </a:solidFill>
                <a:effectLst/>
                <a:uLnTx/>
                <a:uFillTx/>
                <a:latin typeface="Calibri"/>
              </a:defRPr>
            </a:lvl1pPr>
          </a:lstStyle>
          <a:p>
            <a:r>
              <a:rPr lang="de-DE" b="1" dirty="0">
                <a:solidFill>
                  <a:srgbClr val="FF0000"/>
                </a:solidFill>
                <a:latin typeface="Source Sans Pro" panose="020B0503030403020204" pitchFamily="34" charset="0"/>
              </a:rPr>
              <a:t>„</a:t>
            </a:r>
            <a:r>
              <a:rPr lang="de-DE" b="1" dirty="0" err="1">
                <a:solidFill>
                  <a:srgbClr val="FF0000"/>
                </a:solidFill>
                <a:latin typeface="Source Sans Pro" panose="020B0503030403020204" pitchFamily="34" charset="0"/>
              </a:rPr>
              <a:t>Worst</a:t>
            </a:r>
            <a:r>
              <a:rPr lang="de-DE" b="1" dirty="0">
                <a:solidFill>
                  <a:srgbClr val="FF0000"/>
                </a:solidFill>
                <a:latin typeface="Source Sans Pro" panose="020B0503030403020204" pitchFamily="34" charset="0"/>
              </a:rPr>
              <a:t> Case“</a:t>
            </a:r>
          </a:p>
        </p:txBody>
      </p:sp>
      <p:sp>
        <p:nvSpPr>
          <p:cNvPr id="15" name="Textfeld 14"/>
          <p:cNvSpPr txBox="1"/>
          <p:nvPr/>
        </p:nvSpPr>
        <p:spPr>
          <a:xfrm>
            <a:off x="9863749" y="3644660"/>
            <a:ext cx="1633616" cy="646331"/>
          </a:xfrm>
          <a:prstGeom prst="rect">
            <a:avLst/>
          </a:prstGeom>
          <a:solidFill>
            <a:srgbClr val="C0CF41"/>
          </a:solidFill>
          <a:ln>
            <a:solidFill>
              <a:srgbClr val="00AC47"/>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srgbClr val="00AC47"/>
                </a:solidFill>
                <a:effectLst/>
                <a:uLnTx/>
                <a:uFillTx/>
                <a:latin typeface="Source Sans Pro" panose="020B0503030403020204" pitchFamily="34" charset="0"/>
              </a:rPr>
              <a:t>Pariser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srgbClr val="00AC47"/>
                </a:solidFill>
                <a:effectLst/>
                <a:uLnTx/>
                <a:uFillTx/>
                <a:latin typeface="Source Sans Pro" panose="020B0503030403020204" pitchFamily="34" charset="0"/>
              </a:rPr>
              <a:t>Abkommen</a:t>
            </a:r>
          </a:p>
        </p:txBody>
      </p:sp>
      <p:sp>
        <p:nvSpPr>
          <p:cNvPr id="4" name="Textfeld 3">
            <a:extLst>
              <a:ext uri="{FF2B5EF4-FFF2-40B4-BE49-F238E27FC236}">
                <a16:creationId xmlns:a16="http://schemas.microsoft.com/office/drawing/2014/main" id="{5A4C7330-249D-2CD8-1F2A-A1B47822079D}"/>
              </a:ext>
            </a:extLst>
          </p:cNvPr>
          <p:cNvSpPr txBox="1"/>
          <p:nvPr/>
        </p:nvSpPr>
        <p:spPr>
          <a:xfrm>
            <a:off x="9840607" y="2716059"/>
            <a:ext cx="1656757" cy="369332"/>
          </a:xfrm>
          <a:prstGeom prst="rect">
            <a:avLst/>
          </a:prstGeom>
          <a:solidFill>
            <a:srgbClr val="F9A151">
              <a:alpha val="50196"/>
            </a:srgbClr>
          </a:solidFill>
          <a:ln w="25400" cap="flat" cmpd="sng" algn="ctr">
            <a:solidFill>
              <a:srgbClr val="FF6600"/>
            </a:solidFill>
            <a:prstDash val="solid"/>
          </a:ln>
          <a:effectLst/>
        </p:spPr>
        <p:txBody>
          <a:bodyPr rtlCol="0" anchor="ctr"/>
          <a:lstStyle>
            <a:defPPr>
              <a:defRPr lang="de-DE"/>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srgbClr val="FFFFFF"/>
                </a:solidFill>
                <a:effectLst/>
                <a:uLnTx/>
                <a:uFillTx/>
                <a:latin typeface="Calibri"/>
              </a:defRPr>
            </a:lvl1pPr>
          </a:lstStyle>
          <a:p>
            <a:r>
              <a:rPr lang="de-DE" b="1" dirty="0">
                <a:solidFill>
                  <a:srgbClr val="FF6600"/>
                </a:solidFill>
                <a:latin typeface="Source Sans Pro" panose="020B0503030403020204" pitchFamily="34" charset="0"/>
              </a:rPr>
              <a:t>Aktueller Pfad</a:t>
            </a:r>
          </a:p>
        </p:txBody>
      </p:sp>
    </p:spTree>
    <p:extLst>
      <p:ext uri="{BB962C8B-B14F-4D97-AF65-F5344CB8AC3E}">
        <p14:creationId xmlns:p14="http://schemas.microsoft.com/office/powerpoint/2010/main" val="238791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Klimaszenarien für Österreich – Niederschlag</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grpSp>
        <p:nvGrpSpPr>
          <p:cNvPr id="17" name="Gruppieren 16">
            <a:extLst>
              <a:ext uri="{FF2B5EF4-FFF2-40B4-BE49-F238E27FC236}">
                <a16:creationId xmlns:a16="http://schemas.microsoft.com/office/drawing/2014/main" id="{6FD488ED-87FB-CC3B-3FAF-F21755910FF6}"/>
              </a:ext>
            </a:extLst>
          </p:cNvPr>
          <p:cNvGrpSpPr/>
          <p:nvPr/>
        </p:nvGrpSpPr>
        <p:grpSpPr>
          <a:xfrm>
            <a:off x="242078" y="1243525"/>
            <a:ext cx="3776288" cy="5352646"/>
            <a:chOff x="242078" y="1157800"/>
            <a:chExt cx="3776288" cy="5352646"/>
          </a:xfrm>
        </p:grpSpPr>
        <p:grpSp>
          <p:nvGrpSpPr>
            <p:cNvPr id="4" name="Gruppieren 3">
              <a:extLst>
                <a:ext uri="{FF2B5EF4-FFF2-40B4-BE49-F238E27FC236}">
                  <a16:creationId xmlns:a16="http://schemas.microsoft.com/office/drawing/2014/main" id="{78D5BE0E-59C1-9588-D52E-2FA0D0DD83FA}"/>
                </a:ext>
              </a:extLst>
            </p:cNvPr>
            <p:cNvGrpSpPr/>
            <p:nvPr/>
          </p:nvGrpSpPr>
          <p:grpSpPr>
            <a:xfrm>
              <a:off x="308639" y="1157800"/>
              <a:ext cx="3709727" cy="2758922"/>
              <a:chOff x="299114" y="812607"/>
              <a:chExt cx="3709727" cy="2758922"/>
            </a:xfrm>
          </p:grpSpPr>
          <p:pic>
            <p:nvPicPr>
              <p:cNvPr id="6" name="Grafik 5"/>
              <p:cNvPicPr>
                <a:picLocks noChangeAspect="1"/>
              </p:cNvPicPr>
              <p:nvPr/>
            </p:nvPicPr>
            <p:blipFill>
              <a:blip r:embed="rId3" cstate="screen">
                <a:extLst>
                  <a:ext uri="{28A0092B-C50C-407E-A947-70E740481C1C}">
                    <a14:useLocalDpi xmlns:a14="http://schemas.microsoft.com/office/drawing/2010/main" val="0"/>
                  </a:ext>
                </a:extLst>
              </a:blip>
              <a:srcRect b="11889"/>
              <a:stretch/>
            </p:blipFill>
            <p:spPr>
              <a:xfrm>
                <a:off x="327803" y="1609214"/>
                <a:ext cx="3681038" cy="1962315"/>
              </a:xfrm>
              <a:prstGeom prst="rect">
                <a:avLst/>
              </a:prstGeom>
            </p:spPr>
          </p:pic>
          <p:sp>
            <p:nvSpPr>
              <p:cNvPr id="9" name="Textfeld 8"/>
              <p:cNvSpPr txBox="1"/>
              <p:nvPr/>
            </p:nvSpPr>
            <p:spPr>
              <a:xfrm>
                <a:off x="299114" y="812607"/>
                <a:ext cx="2424922" cy="879600"/>
              </a:xfrm>
              <a:prstGeom prst="rect">
                <a:avLst/>
              </a:prstGeom>
              <a:noFill/>
            </p:spPr>
            <p:txBody>
              <a:bodyPr wrap="square" rtlCol="0">
                <a:spAutoFit/>
              </a:bodyPr>
              <a:lstStyle/>
              <a:p>
                <a:pPr>
                  <a:lnSpc>
                    <a:spcPct val="150000"/>
                  </a:lnSpc>
                </a:pPr>
                <a:r>
                  <a:rPr lang="de-DE" b="1" dirty="0">
                    <a:solidFill>
                      <a:schemeClr val="accent6">
                        <a:lumMod val="75000"/>
                      </a:schemeClr>
                    </a:solidFill>
                  </a:rPr>
                  <a:t>Niederschlagssumme</a:t>
                </a:r>
                <a:r>
                  <a:rPr lang="de-DE" b="1" dirty="0"/>
                  <a:t> Sommer</a:t>
                </a:r>
              </a:p>
            </p:txBody>
          </p:sp>
        </p:grpSp>
        <p:grpSp>
          <p:nvGrpSpPr>
            <p:cNvPr id="5" name="Gruppieren 4">
              <a:extLst>
                <a:ext uri="{FF2B5EF4-FFF2-40B4-BE49-F238E27FC236}">
                  <a16:creationId xmlns:a16="http://schemas.microsoft.com/office/drawing/2014/main" id="{DFF6B95C-C585-973D-06F4-804BAF92EF7C}"/>
                </a:ext>
              </a:extLst>
            </p:cNvPr>
            <p:cNvGrpSpPr/>
            <p:nvPr/>
          </p:nvGrpSpPr>
          <p:grpSpPr>
            <a:xfrm>
              <a:off x="242078" y="4006145"/>
              <a:ext cx="3776288" cy="2504301"/>
              <a:chOff x="232553" y="3890485"/>
              <a:chExt cx="3776288" cy="2504301"/>
            </a:xfrm>
          </p:grpSpPr>
          <p:pic>
            <p:nvPicPr>
              <p:cNvPr id="8" name="Grafik 7"/>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327803" y="4167693"/>
                <a:ext cx="3681038" cy="2227093"/>
              </a:xfrm>
              <a:prstGeom prst="rect">
                <a:avLst/>
              </a:prstGeom>
            </p:spPr>
          </p:pic>
          <p:sp>
            <p:nvSpPr>
              <p:cNvPr id="10" name="Textfeld 9"/>
              <p:cNvSpPr txBox="1"/>
              <p:nvPr/>
            </p:nvSpPr>
            <p:spPr>
              <a:xfrm>
                <a:off x="232553" y="3890485"/>
                <a:ext cx="957958" cy="369332"/>
              </a:xfrm>
              <a:prstGeom prst="rect">
                <a:avLst/>
              </a:prstGeom>
              <a:noFill/>
            </p:spPr>
            <p:txBody>
              <a:bodyPr wrap="square" rtlCol="0">
                <a:spAutoFit/>
              </a:bodyPr>
              <a:lstStyle/>
              <a:p>
                <a:pPr algn="ctr"/>
                <a:r>
                  <a:rPr lang="de-DE" b="1" dirty="0"/>
                  <a:t>Winter</a:t>
                </a:r>
              </a:p>
            </p:txBody>
          </p:sp>
        </p:grpSp>
      </p:grpSp>
      <p:grpSp>
        <p:nvGrpSpPr>
          <p:cNvPr id="18" name="Gruppieren 17">
            <a:extLst>
              <a:ext uri="{FF2B5EF4-FFF2-40B4-BE49-F238E27FC236}">
                <a16:creationId xmlns:a16="http://schemas.microsoft.com/office/drawing/2014/main" id="{31023FEC-F29A-BA02-9AF0-243117B76701}"/>
              </a:ext>
            </a:extLst>
          </p:cNvPr>
          <p:cNvGrpSpPr/>
          <p:nvPr/>
        </p:nvGrpSpPr>
        <p:grpSpPr>
          <a:xfrm>
            <a:off x="8044637" y="1243525"/>
            <a:ext cx="4147363" cy="5352646"/>
            <a:chOff x="7558748" y="819428"/>
            <a:chExt cx="4147363" cy="5352646"/>
          </a:xfrm>
        </p:grpSpPr>
        <p:grpSp>
          <p:nvGrpSpPr>
            <p:cNvPr id="11" name="Gruppieren 10">
              <a:extLst>
                <a:ext uri="{FF2B5EF4-FFF2-40B4-BE49-F238E27FC236}">
                  <a16:creationId xmlns:a16="http://schemas.microsoft.com/office/drawing/2014/main" id="{5506C425-5107-C4AB-8D0D-229E96A542D8}"/>
                </a:ext>
              </a:extLst>
            </p:cNvPr>
            <p:cNvGrpSpPr/>
            <p:nvPr/>
          </p:nvGrpSpPr>
          <p:grpSpPr>
            <a:xfrm>
              <a:off x="7558749" y="819428"/>
              <a:ext cx="3757198" cy="2749732"/>
              <a:chOff x="3301074" y="1076603"/>
              <a:chExt cx="3757198" cy="2749732"/>
            </a:xfrm>
          </p:grpSpPr>
          <p:pic>
            <p:nvPicPr>
              <p:cNvPr id="12" name="Grafik 11">
                <a:extLst>
                  <a:ext uri="{FF2B5EF4-FFF2-40B4-BE49-F238E27FC236}">
                    <a16:creationId xmlns:a16="http://schemas.microsoft.com/office/drawing/2014/main" id="{75D00BE6-F16E-FC1E-BC92-05625AAB8511}"/>
                  </a:ext>
                </a:extLst>
              </p:cNvPr>
              <p:cNvPicPr>
                <a:picLocks noChangeAspect="1"/>
              </p:cNvPicPr>
              <p:nvPr/>
            </p:nvPicPr>
            <p:blipFill>
              <a:blip r:embed="rId5" cstate="screen">
                <a:extLst>
                  <a:ext uri="{28A0092B-C50C-407E-A947-70E740481C1C}">
                    <a14:useLocalDpi xmlns:a14="http://schemas.microsoft.com/office/drawing/2010/main" val="0"/>
                  </a:ext>
                </a:extLst>
              </a:blip>
              <a:srcRect b="11983"/>
              <a:stretch/>
            </p:blipFill>
            <p:spPr>
              <a:xfrm>
                <a:off x="3301074" y="1864020"/>
                <a:ext cx="3681039" cy="1962315"/>
              </a:xfrm>
              <a:prstGeom prst="rect">
                <a:avLst/>
              </a:prstGeom>
            </p:spPr>
          </p:pic>
          <p:sp>
            <p:nvSpPr>
              <p:cNvPr id="13" name="Textfeld 12">
                <a:extLst>
                  <a:ext uri="{FF2B5EF4-FFF2-40B4-BE49-F238E27FC236}">
                    <a16:creationId xmlns:a16="http://schemas.microsoft.com/office/drawing/2014/main" id="{1B1DC2DD-F8FA-2EC1-625E-310A9C55D9DC}"/>
                  </a:ext>
                </a:extLst>
              </p:cNvPr>
              <p:cNvSpPr txBox="1"/>
              <p:nvPr/>
            </p:nvSpPr>
            <p:spPr>
              <a:xfrm>
                <a:off x="4633350" y="1076603"/>
                <a:ext cx="2424922" cy="879600"/>
              </a:xfrm>
              <a:prstGeom prst="rect">
                <a:avLst/>
              </a:prstGeom>
              <a:noFill/>
            </p:spPr>
            <p:txBody>
              <a:bodyPr wrap="square" rtlCol="0">
                <a:spAutoFit/>
              </a:bodyPr>
              <a:lstStyle>
                <a:defPPr>
                  <a:defRPr lang="de-DE"/>
                </a:defPPr>
                <a:lvl1pPr>
                  <a:lnSpc>
                    <a:spcPct val="150000"/>
                  </a:lnSpc>
                  <a:defRPr b="1"/>
                </a:lvl1pPr>
              </a:lstStyle>
              <a:p>
                <a:pPr algn="r"/>
                <a:r>
                  <a:rPr lang="de-DE" dirty="0">
                    <a:solidFill>
                      <a:schemeClr val="accent6">
                        <a:lumMod val="75000"/>
                      </a:schemeClr>
                    </a:solidFill>
                  </a:rPr>
                  <a:t>Extremniederschläge</a:t>
                </a:r>
              </a:p>
              <a:p>
                <a:pPr algn="r"/>
                <a:r>
                  <a:rPr lang="de-DE" dirty="0"/>
                  <a:t>Sommer</a:t>
                </a:r>
              </a:p>
            </p:txBody>
          </p:sp>
        </p:grpSp>
        <p:grpSp>
          <p:nvGrpSpPr>
            <p:cNvPr id="14" name="Gruppieren 13">
              <a:extLst>
                <a:ext uri="{FF2B5EF4-FFF2-40B4-BE49-F238E27FC236}">
                  <a16:creationId xmlns:a16="http://schemas.microsoft.com/office/drawing/2014/main" id="{5B4797EF-7823-6B57-1387-46C1C5EA774D}"/>
                </a:ext>
              </a:extLst>
            </p:cNvPr>
            <p:cNvGrpSpPr/>
            <p:nvPr/>
          </p:nvGrpSpPr>
          <p:grpSpPr>
            <a:xfrm>
              <a:off x="7558748" y="3640375"/>
              <a:ext cx="4147363" cy="2531699"/>
              <a:chOff x="7558748" y="3968705"/>
              <a:chExt cx="4147363" cy="2531699"/>
            </a:xfrm>
          </p:grpSpPr>
          <p:pic>
            <p:nvPicPr>
              <p:cNvPr id="15" name="Grafik 14">
                <a:extLst>
                  <a:ext uri="{FF2B5EF4-FFF2-40B4-BE49-F238E27FC236}">
                    <a16:creationId xmlns:a16="http://schemas.microsoft.com/office/drawing/2014/main" id="{164D0DE7-9DD5-26BF-8BCF-F26D699CEB72}"/>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558748" y="4270942"/>
                <a:ext cx="3681039" cy="2229462"/>
              </a:xfrm>
              <a:prstGeom prst="rect">
                <a:avLst/>
              </a:prstGeom>
            </p:spPr>
          </p:pic>
          <p:sp>
            <p:nvSpPr>
              <p:cNvPr id="16" name="Textfeld 15">
                <a:extLst>
                  <a:ext uri="{FF2B5EF4-FFF2-40B4-BE49-F238E27FC236}">
                    <a16:creationId xmlns:a16="http://schemas.microsoft.com/office/drawing/2014/main" id="{92F22ED8-0A15-0802-AC54-F070891969C5}"/>
                  </a:ext>
                </a:extLst>
              </p:cNvPr>
              <p:cNvSpPr txBox="1"/>
              <p:nvPr/>
            </p:nvSpPr>
            <p:spPr>
              <a:xfrm>
                <a:off x="10080915" y="3968705"/>
                <a:ext cx="1625196" cy="369332"/>
              </a:xfrm>
              <a:prstGeom prst="rect">
                <a:avLst/>
              </a:prstGeom>
              <a:noFill/>
            </p:spPr>
            <p:txBody>
              <a:bodyPr wrap="square" rtlCol="0">
                <a:spAutoFit/>
              </a:bodyPr>
              <a:lstStyle/>
              <a:p>
                <a:pPr algn="ctr"/>
                <a:r>
                  <a:rPr lang="de-DE" b="1" dirty="0"/>
                  <a:t>Winter</a:t>
                </a:r>
              </a:p>
            </p:txBody>
          </p:sp>
        </p:grpSp>
      </p:grpSp>
      <p:sp>
        <p:nvSpPr>
          <p:cNvPr id="20" name="Textfeld 19">
            <a:extLst>
              <a:ext uri="{FF2B5EF4-FFF2-40B4-BE49-F238E27FC236}">
                <a16:creationId xmlns:a16="http://schemas.microsoft.com/office/drawing/2014/main" id="{F7C6EBD7-5032-6812-6869-EFE2450CE947}"/>
              </a:ext>
            </a:extLst>
          </p:cNvPr>
          <p:cNvSpPr txBox="1"/>
          <p:nvPr/>
        </p:nvSpPr>
        <p:spPr>
          <a:xfrm>
            <a:off x="3789156" y="721829"/>
            <a:ext cx="6096000" cy="464101"/>
          </a:xfrm>
          <a:prstGeom prst="rect">
            <a:avLst/>
          </a:prstGeom>
          <a:noFill/>
        </p:spPr>
        <p:txBody>
          <a:bodyPr wrap="square">
            <a:spAutoFit/>
          </a:bodyPr>
          <a:lstStyle/>
          <a:p>
            <a:pPr>
              <a:lnSpc>
                <a:spcPct val="150000"/>
              </a:lnSpc>
            </a:pPr>
            <a:r>
              <a:rPr lang="de-DE" dirty="0"/>
              <a:t>Änderungen bis 2071-2100, Szenario RCP4.5</a:t>
            </a:r>
          </a:p>
        </p:txBody>
      </p:sp>
      <p:sp>
        <p:nvSpPr>
          <p:cNvPr id="21" name="Textfeld 20">
            <a:extLst>
              <a:ext uri="{FF2B5EF4-FFF2-40B4-BE49-F238E27FC236}">
                <a16:creationId xmlns:a16="http://schemas.microsoft.com/office/drawing/2014/main" id="{298B7BBA-1360-9999-3568-790B9CA8BFD6}"/>
              </a:ext>
            </a:extLst>
          </p:cNvPr>
          <p:cNvSpPr txBox="1"/>
          <p:nvPr/>
        </p:nvSpPr>
        <p:spPr>
          <a:xfrm>
            <a:off x="4147363" y="2936128"/>
            <a:ext cx="3784339" cy="1922193"/>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gn="ctr">
              <a:lnSpc>
                <a:spcPts val="2400"/>
              </a:lnSpc>
              <a:defRPr/>
            </a:lvl1pPr>
          </a:lstStyle>
          <a:p>
            <a:pPr marL="285750" indent="-285750" algn="l">
              <a:buFont typeface="Arial" panose="020B0604020202020204" pitchFamily="34" charset="0"/>
              <a:buChar char="•"/>
            </a:pPr>
            <a:r>
              <a:rPr lang="de-DE" dirty="0"/>
              <a:t>Keine/geringe Änderung der Niederschlagssumme im Sommer</a:t>
            </a:r>
          </a:p>
          <a:p>
            <a:pPr marL="285750" indent="-285750" algn="l">
              <a:buFont typeface="Arial" panose="020B0604020202020204" pitchFamily="34" charset="0"/>
              <a:buChar char="•"/>
            </a:pPr>
            <a:r>
              <a:rPr lang="de-DE" dirty="0"/>
              <a:t>Zunahme um ca. 15 % im Winter</a:t>
            </a:r>
          </a:p>
          <a:p>
            <a:pPr marL="285750" indent="-285750" algn="l">
              <a:buFont typeface="Arial" panose="020B0604020202020204" pitchFamily="34" charset="0"/>
              <a:buChar char="•"/>
            </a:pPr>
            <a:r>
              <a:rPr lang="de-DE" dirty="0"/>
              <a:t>Weitere Zunahme bei Extrem-niederschlägen sowohl im Sommer als auch im Winter</a:t>
            </a:r>
          </a:p>
        </p:txBody>
      </p:sp>
    </p:spTree>
    <p:extLst>
      <p:ext uri="{BB962C8B-B14F-4D97-AF65-F5344CB8AC3E}">
        <p14:creationId xmlns:p14="http://schemas.microsoft.com/office/powerpoint/2010/main" val="247180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F327ADD6-0300-ECE6-7D95-79FEC2698DB6}"/>
              </a:ext>
            </a:extLst>
          </p:cNvPr>
          <p:cNvSpPr/>
          <p:nvPr/>
        </p:nvSpPr>
        <p:spPr>
          <a:xfrm>
            <a:off x="320968" y="6252442"/>
            <a:ext cx="4988240" cy="149656"/>
          </a:xfrm>
          <a:prstGeom prst="rect">
            <a:avLst/>
          </a:prstGeom>
          <a:solidFill>
            <a:srgbClr val="007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de-DE" dirty="0"/>
              <a:t>Zukünftige Gletscher-Beiträge zum Abfluss</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5" name="Inhaltsplatzhalter 4"/>
          <p:cNvSpPr>
            <a:spLocks noGrp="1"/>
          </p:cNvSpPr>
          <p:nvPr>
            <p:ph idx="1"/>
          </p:nvPr>
        </p:nvSpPr>
        <p:spPr>
          <a:xfrm>
            <a:off x="6096000" y="1169778"/>
            <a:ext cx="5438775" cy="4126122"/>
          </a:xfrm>
        </p:spPr>
        <p:txBody>
          <a:bodyPr/>
          <a:lstStyle/>
          <a:p>
            <a:pPr marL="285750" indent="-285750">
              <a:lnSpc>
                <a:spcPts val="2600"/>
              </a:lnSpc>
              <a:buFont typeface="Wingdings" panose="05000000000000000000" pitchFamily="2" charset="2"/>
              <a:buChar char="§"/>
            </a:pPr>
            <a:r>
              <a:rPr lang="de-DE" dirty="0"/>
              <a:t>Bis Mitte des Jahrhunderts verlieren die Ostalpen-Gletscher rund 60-70 % der heutigen Eismasse </a:t>
            </a:r>
          </a:p>
          <a:p>
            <a:pPr marL="285750" indent="-285750">
              <a:lnSpc>
                <a:spcPts val="2600"/>
              </a:lnSpc>
              <a:buFont typeface="Wingdings" panose="05000000000000000000" pitchFamily="2" charset="2"/>
              <a:buChar char="§"/>
            </a:pPr>
            <a:r>
              <a:rPr lang="de-DE" dirty="0"/>
              <a:t>Massive Abnahme des Sommerabflusses von Gletscher gespeisten Abflüssen bereits in den kommenden Jahrzehnten</a:t>
            </a:r>
          </a:p>
          <a:p>
            <a:pPr marL="285750" indent="-285750">
              <a:lnSpc>
                <a:spcPts val="2600"/>
              </a:lnSpc>
              <a:buFont typeface="Wingdings" panose="05000000000000000000" pitchFamily="2" charset="2"/>
              <a:buChar char="§"/>
            </a:pPr>
            <a:r>
              <a:rPr lang="de-DE" dirty="0"/>
              <a:t>Bis Ende des Jahrhunderts sind auch die aktuell noch größeren Gletscher weitgehend verschwunden – Abflüsse werden dann noch aus Schneeschmelze und Regen gespeist</a:t>
            </a:r>
          </a:p>
          <a:p>
            <a:pPr marL="285750" indent="-285750">
              <a:lnSpc>
                <a:spcPts val="2600"/>
              </a:lnSpc>
              <a:buFont typeface="Wingdings" panose="05000000000000000000" pitchFamily="2" charset="2"/>
              <a:buChar char="§"/>
            </a:pPr>
            <a:r>
              <a:rPr lang="de-DE" dirty="0"/>
              <a:t>Das Abflussmaximum aus der Schnee- und Restgletscher-Schmelze verlagert sich vom Hochsommer zunehmend Richtung Frühjahr</a:t>
            </a:r>
            <a:endParaRPr lang="de-DE" b="1" dirty="0"/>
          </a:p>
        </p:txBody>
      </p:sp>
      <p:pic>
        <p:nvPicPr>
          <p:cNvPr id="1028" name="Picture 4">
            <a:extLst>
              <a:ext uri="{FF2B5EF4-FFF2-40B4-BE49-F238E27FC236}">
                <a16:creationId xmlns:a16="http://schemas.microsoft.com/office/drawing/2014/main" id="{D2888585-AE91-6520-6993-343D2E63F3E2}"/>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20968" y="931653"/>
            <a:ext cx="4988240" cy="5320789"/>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0AABDAB4-DBA0-3BE6-8469-46301EE39C37}"/>
              </a:ext>
            </a:extLst>
          </p:cNvPr>
          <p:cNvSpPr txBox="1"/>
          <p:nvPr/>
        </p:nvSpPr>
        <p:spPr>
          <a:xfrm>
            <a:off x="1064666" y="6185552"/>
            <a:ext cx="4713514" cy="230832"/>
          </a:xfrm>
          <a:prstGeom prst="rect">
            <a:avLst/>
          </a:prstGeom>
          <a:noFill/>
        </p:spPr>
        <p:txBody>
          <a:bodyPr wrap="square" rtlCol="0">
            <a:spAutoFit/>
          </a:bodyPr>
          <a:lstStyle/>
          <a:p>
            <a:r>
              <a:rPr lang="de-DE" sz="900" dirty="0" err="1">
                <a:solidFill>
                  <a:schemeClr val="bg1"/>
                </a:solidFill>
              </a:rPr>
              <a:t>Pasterze</a:t>
            </a:r>
            <a:r>
              <a:rPr lang="de-DE" sz="900" dirty="0">
                <a:solidFill>
                  <a:schemeClr val="bg1"/>
                </a:solidFill>
              </a:rPr>
              <a:t> © Gesellschaft für ökologische Forschung e.V.(gletscherarchiv.de)</a:t>
            </a:r>
          </a:p>
        </p:txBody>
      </p:sp>
    </p:spTree>
    <p:extLst>
      <p:ext uri="{BB962C8B-B14F-4D97-AF65-F5344CB8AC3E}">
        <p14:creationId xmlns:p14="http://schemas.microsoft.com/office/powerpoint/2010/main" val="30830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Klimaszenarien für Österreich – potenzielle Verdunstung</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11" name="Inhaltsplatzhalter 10"/>
          <p:cNvSpPr>
            <a:spLocks noGrp="1"/>
          </p:cNvSpPr>
          <p:nvPr>
            <p:ph idx="1"/>
          </p:nvPr>
        </p:nvSpPr>
        <p:spPr>
          <a:xfrm>
            <a:off x="327804" y="931653"/>
            <a:ext cx="11404121" cy="5426015"/>
          </a:xfrm>
        </p:spPr>
        <p:txBody>
          <a:bodyPr/>
          <a:lstStyle/>
          <a:p>
            <a:r>
              <a:rPr lang="de-DE" dirty="0"/>
              <a:t>Jahressumme der potenziellen Verdunstung</a:t>
            </a:r>
          </a:p>
        </p:txBody>
      </p:sp>
      <p:pic>
        <p:nvPicPr>
          <p:cNvPr id="5" name="Grafik 4"/>
          <p:cNvPicPr>
            <a:picLocks noChangeAspect="1"/>
          </p:cNvPicPr>
          <p:nvPr/>
        </p:nvPicPr>
        <p:blipFill>
          <a:blip r:embed="rId2"/>
          <a:stretch>
            <a:fillRect/>
          </a:stretch>
        </p:blipFill>
        <p:spPr>
          <a:xfrm>
            <a:off x="524564" y="1313742"/>
            <a:ext cx="10384615" cy="5400000"/>
          </a:xfrm>
          <a:prstGeom prst="rect">
            <a:avLst/>
          </a:prstGeom>
        </p:spPr>
      </p:pic>
    </p:spTree>
    <p:extLst>
      <p:ext uri="{BB962C8B-B14F-4D97-AF65-F5344CB8AC3E}">
        <p14:creationId xmlns:p14="http://schemas.microsoft.com/office/powerpoint/2010/main" val="86243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7804" y="101746"/>
            <a:ext cx="10119702" cy="562487"/>
          </a:xfrm>
        </p:spPr>
        <p:txBody>
          <a:bodyPr/>
          <a:lstStyle/>
          <a:p>
            <a:r>
              <a:rPr lang="de-DE" dirty="0"/>
              <a:t>Klimaszenarien für Österreich – zukünftige Dürreereignisse</a:t>
            </a:r>
          </a:p>
        </p:txBody>
      </p:sp>
      <p:sp>
        <p:nvSpPr>
          <p:cNvPr id="3" name="Fußzeilenplatzhalter 2"/>
          <p:cNvSpPr>
            <a:spLocks noGrp="1"/>
          </p:cNvSpPr>
          <p:nvPr>
            <p:ph type="ftr" sz="quarter" idx="14"/>
          </p:nvPr>
        </p:nvSpPr>
        <p:spPr>
          <a:xfrm>
            <a:off x="2815088" y="6719670"/>
            <a:ext cx="6561826" cy="138329"/>
          </a:xfrm>
        </p:spPr>
        <p:txBody>
          <a:bodyPr/>
          <a:lstStyle/>
          <a:p>
            <a:r>
              <a:rPr lang="de-DE" noProof="0"/>
              <a:t>© GeoSphere Austria</a:t>
            </a:r>
            <a:endParaRPr lang="de-AT" noProof="0" dirty="0"/>
          </a:p>
        </p:txBody>
      </p:sp>
      <p:pic>
        <p:nvPicPr>
          <p:cNvPr id="6" name="Grafik 5"/>
          <p:cNvPicPr>
            <a:picLocks noChangeAspect="1"/>
          </p:cNvPicPr>
          <p:nvPr/>
        </p:nvPicPr>
        <p:blipFill>
          <a:blip r:embed="rId3"/>
          <a:stretch>
            <a:fillRect/>
          </a:stretch>
        </p:blipFill>
        <p:spPr>
          <a:xfrm>
            <a:off x="481155" y="1074368"/>
            <a:ext cx="7467714" cy="2574374"/>
          </a:xfrm>
          <a:prstGeom prst="rect">
            <a:avLst/>
          </a:prstGeom>
        </p:spPr>
      </p:pic>
      <p:grpSp>
        <p:nvGrpSpPr>
          <p:cNvPr id="7" name="Gruppieren 6"/>
          <p:cNvGrpSpPr/>
          <p:nvPr/>
        </p:nvGrpSpPr>
        <p:grpSpPr>
          <a:xfrm>
            <a:off x="81019" y="1290921"/>
            <a:ext cx="7946562" cy="2743885"/>
            <a:chOff x="357473" y="2077588"/>
            <a:chExt cx="7946562" cy="2861495"/>
          </a:xfrm>
        </p:grpSpPr>
        <p:cxnSp>
          <p:nvCxnSpPr>
            <p:cNvPr id="8" name="Gerade Verbindung mit Pfeil 7"/>
            <p:cNvCxnSpPr/>
            <p:nvPr/>
          </p:nvCxnSpPr>
          <p:spPr>
            <a:xfrm flipV="1">
              <a:off x="769624" y="2183902"/>
              <a:ext cx="0" cy="22525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Gerade Verbindung mit Pfeil 8"/>
            <p:cNvCxnSpPr>
              <a:cxnSpLocks/>
            </p:cNvCxnSpPr>
            <p:nvPr/>
          </p:nvCxnSpPr>
          <p:spPr>
            <a:xfrm>
              <a:off x="826327" y="4557986"/>
              <a:ext cx="74777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 name="Textfeld 9"/>
            <p:cNvSpPr txBox="1"/>
            <p:nvPr/>
          </p:nvSpPr>
          <p:spPr>
            <a:xfrm rot="16200000">
              <a:off x="-733390" y="3168451"/>
              <a:ext cx="2520279" cy="338554"/>
            </a:xfrm>
            <a:prstGeom prst="rect">
              <a:avLst/>
            </a:prstGeom>
            <a:noFill/>
          </p:spPr>
          <p:txBody>
            <a:bodyPr wrap="square" rtlCol="0">
              <a:spAutoFit/>
            </a:bodyPr>
            <a:lstStyle/>
            <a:p>
              <a:r>
                <a:rPr lang="de-DE" sz="1600" dirty="0">
                  <a:cs typeface="Arial" panose="020B0604020202020204" pitchFamily="34" charset="0"/>
                </a:rPr>
                <a:t>Feuchtigkeitsverhältnisse</a:t>
              </a:r>
              <a:endParaRPr lang="de-DE" dirty="0">
                <a:cs typeface="Arial" panose="020B0604020202020204" pitchFamily="34" charset="0"/>
              </a:endParaRPr>
            </a:p>
          </p:txBody>
        </p:sp>
        <p:sp>
          <p:nvSpPr>
            <p:cNvPr id="11" name="Textfeld 10"/>
            <p:cNvSpPr txBox="1"/>
            <p:nvPr/>
          </p:nvSpPr>
          <p:spPr>
            <a:xfrm>
              <a:off x="7424464" y="4586018"/>
              <a:ext cx="699240" cy="353065"/>
            </a:xfrm>
            <a:prstGeom prst="rect">
              <a:avLst/>
            </a:prstGeom>
            <a:noFill/>
          </p:spPr>
          <p:txBody>
            <a:bodyPr wrap="square" rtlCol="0">
              <a:spAutoFit/>
            </a:bodyPr>
            <a:lstStyle/>
            <a:p>
              <a:pPr algn="r"/>
              <a:r>
                <a:rPr lang="de-DE" sz="1600" dirty="0">
                  <a:latin typeface="Arial" panose="020B0604020202020204" pitchFamily="34" charset="0"/>
                  <a:cs typeface="Arial" panose="020B0604020202020204" pitchFamily="34" charset="0"/>
                </a:rPr>
                <a:t>Zeit</a:t>
              </a:r>
              <a:endParaRPr lang="de-DE" dirty="0">
                <a:latin typeface="Arial" panose="020B0604020202020204" pitchFamily="34" charset="0"/>
                <a:cs typeface="Arial" panose="020B0604020202020204" pitchFamily="34" charset="0"/>
              </a:endParaRPr>
            </a:p>
          </p:txBody>
        </p:sp>
      </p:grpSp>
      <p:sp>
        <p:nvSpPr>
          <p:cNvPr id="12" name="Textfeld 11"/>
          <p:cNvSpPr txBox="1"/>
          <p:nvPr/>
        </p:nvSpPr>
        <p:spPr>
          <a:xfrm>
            <a:off x="8369429" y="1103975"/>
            <a:ext cx="3822572" cy="677621"/>
          </a:xfrm>
          <a:prstGeom prst="rect">
            <a:avLst/>
          </a:prstGeom>
          <a:noFill/>
        </p:spPr>
        <p:txBody>
          <a:bodyPr wrap="square" rtlCol="0">
            <a:spAutoFit/>
          </a:bodyPr>
          <a:lstStyle/>
          <a:p>
            <a:pPr>
              <a:lnSpc>
                <a:spcPts val="2400"/>
              </a:lnSpc>
            </a:pPr>
            <a:r>
              <a:rPr lang="de-DE" sz="1600" dirty="0">
                <a:latin typeface="Arial" panose="020B0604020202020204" pitchFamily="34" charset="0"/>
                <a:cs typeface="Arial" panose="020B0604020202020204" pitchFamily="34" charset="0"/>
              </a:rPr>
              <a:t>Niederschlag – kurzfristige Schwankungen (Jahr-zu-Jahr)</a:t>
            </a:r>
            <a:endParaRPr lang="de-DE" dirty="0">
              <a:latin typeface="Arial" panose="020B0604020202020204" pitchFamily="34" charset="0"/>
              <a:cs typeface="Arial" panose="020B0604020202020204" pitchFamily="34" charset="0"/>
            </a:endParaRPr>
          </a:p>
        </p:txBody>
      </p:sp>
      <p:cxnSp>
        <p:nvCxnSpPr>
          <p:cNvPr id="13" name="Gerader Verbinder 12"/>
          <p:cNvCxnSpPr>
            <a:cxnSpLocks/>
          </p:cNvCxnSpPr>
          <p:nvPr/>
        </p:nvCxnSpPr>
        <p:spPr>
          <a:xfrm>
            <a:off x="579811" y="2705465"/>
            <a:ext cx="7235119" cy="0"/>
          </a:xfrm>
          <a:prstGeom prst="line">
            <a:avLst/>
          </a:prstGeom>
          <a:ln>
            <a:solidFill>
              <a:schemeClr val="accent3">
                <a:lumMod val="10000"/>
              </a:schemeClr>
            </a:solidFill>
          </a:ln>
        </p:spPr>
        <p:style>
          <a:lnRef idx="1">
            <a:schemeClr val="accent2"/>
          </a:lnRef>
          <a:fillRef idx="0">
            <a:schemeClr val="accent2"/>
          </a:fillRef>
          <a:effectRef idx="0">
            <a:schemeClr val="accent2"/>
          </a:effectRef>
          <a:fontRef idx="minor">
            <a:schemeClr val="tx1"/>
          </a:fontRef>
        </p:style>
      </p:cxnSp>
      <p:sp>
        <p:nvSpPr>
          <p:cNvPr id="14" name="Ellipse 13"/>
          <p:cNvSpPr/>
          <p:nvPr/>
        </p:nvSpPr>
        <p:spPr>
          <a:xfrm>
            <a:off x="2793710" y="2638495"/>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Ellipse 14"/>
          <p:cNvSpPr/>
          <p:nvPr/>
        </p:nvSpPr>
        <p:spPr>
          <a:xfrm>
            <a:off x="3175267" y="2634416"/>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Ellipse 15"/>
          <p:cNvSpPr/>
          <p:nvPr/>
        </p:nvSpPr>
        <p:spPr>
          <a:xfrm>
            <a:off x="5628924" y="2625493"/>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Ellipse 16"/>
          <p:cNvSpPr/>
          <p:nvPr/>
        </p:nvSpPr>
        <p:spPr>
          <a:xfrm>
            <a:off x="6219194" y="2640744"/>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Ellipse 17"/>
          <p:cNvSpPr/>
          <p:nvPr/>
        </p:nvSpPr>
        <p:spPr>
          <a:xfrm>
            <a:off x="6570912" y="2636126"/>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Ellipse 18"/>
          <p:cNvSpPr/>
          <p:nvPr/>
        </p:nvSpPr>
        <p:spPr>
          <a:xfrm>
            <a:off x="6826791" y="2636126"/>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Inhaltsplatzhalter 5"/>
          <p:cNvSpPr txBox="1">
            <a:spLocks/>
          </p:cNvSpPr>
          <p:nvPr/>
        </p:nvSpPr>
        <p:spPr>
          <a:xfrm>
            <a:off x="299159" y="785621"/>
            <a:ext cx="10066216" cy="4020296"/>
          </a:xfrm>
          <a:prstGeom prst="rect">
            <a:avLst/>
          </a:prstGeom>
        </p:spPr>
        <p:txBody>
          <a:bodyPr/>
          <a:lstStyle>
            <a:lvl1pPr marL="0" indent="0" algn="l" defTabSz="914400" rtl="0" eaLnBrk="1" latinLnBrk="0" hangingPunct="1">
              <a:lnSpc>
                <a:spcPct val="100000"/>
              </a:lnSpc>
              <a:spcBef>
                <a:spcPts val="400"/>
              </a:spcBef>
              <a:buFontTx/>
              <a:buNone/>
              <a:defRPr sz="1800" kern="1200">
                <a:solidFill>
                  <a:schemeClr val="tx1"/>
                </a:solidFill>
                <a:latin typeface="+mn-lt"/>
                <a:ea typeface="+mn-ea"/>
                <a:cs typeface="+mn-cs"/>
              </a:defRPr>
            </a:lvl1pPr>
            <a:lvl2pPr marL="179388" indent="-179388" algn="l" defTabSz="914400" rtl="0" eaLnBrk="1" latinLnBrk="0" hangingPunct="1">
              <a:lnSpc>
                <a:spcPct val="100000"/>
              </a:lnSpc>
              <a:spcBef>
                <a:spcPts val="300"/>
              </a:spcBef>
              <a:buClr>
                <a:schemeClr val="accent1"/>
              </a:buClr>
              <a:buSzPct val="125000"/>
              <a:buFont typeface="Arial" panose="020B0604020202020204" pitchFamily="34" charset="0"/>
              <a:buChar char="•"/>
              <a:defRPr sz="1800" kern="1200">
                <a:solidFill>
                  <a:schemeClr val="tx1"/>
                </a:solidFill>
                <a:latin typeface="+mn-lt"/>
                <a:ea typeface="+mn-ea"/>
                <a:cs typeface="+mn-cs"/>
              </a:defRPr>
            </a:lvl2pPr>
            <a:lvl3pPr marL="358775" indent="-179388" algn="l" defTabSz="914400" rtl="0" eaLnBrk="1" latinLnBrk="0" hangingPunct="1">
              <a:lnSpc>
                <a:spcPct val="100000"/>
              </a:lnSpc>
              <a:spcBef>
                <a:spcPts val="200"/>
              </a:spcBef>
              <a:buClr>
                <a:schemeClr val="accent1"/>
              </a:buClr>
              <a:buSzPct val="100000"/>
              <a:buFont typeface="Wingdings" panose="05000000000000000000" pitchFamily="2" charset="2"/>
              <a:buChar char="§"/>
              <a:defRPr sz="1600" kern="1200">
                <a:solidFill>
                  <a:schemeClr val="tx1"/>
                </a:solidFill>
                <a:latin typeface="+mn-lt"/>
                <a:ea typeface="+mn-ea"/>
                <a:cs typeface="+mn-cs"/>
              </a:defRPr>
            </a:lvl3pPr>
            <a:lvl4pPr marL="536575" indent="-131763" algn="l" defTabSz="914400" rtl="0" eaLnBrk="1" latinLnBrk="0" hangingPunct="1">
              <a:lnSpc>
                <a:spcPct val="100000"/>
              </a:lnSpc>
              <a:spcBef>
                <a:spcPts val="100"/>
              </a:spcBef>
              <a:buClr>
                <a:schemeClr val="tx2"/>
              </a:buClr>
              <a:buSzPct val="125000"/>
              <a:buFont typeface="Arial" panose="020B0604020202020204" pitchFamily="34" charset="0"/>
              <a:buChar char="•"/>
              <a:defRPr sz="1400" kern="1200">
                <a:solidFill>
                  <a:schemeClr val="tx1"/>
                </a:solidFill>
                <a:latin typeface="+mn-lt"/>
                <a:ea typeface="+mn-ea"/>
                <a:cs typeface="+mn-cs"/>
              </a:defRPr>
            </a:lvl4pPr>
            <a:lvl5pPr marL="715963" indent="-139700" algn="l" defTabSz="914400" rtl="0" eaLnBrk="1" latinLnBrk="0" hangingPunct="1">
              <a:lnSpc>
                <a:spcPct val="100000"/>
              </a:lnSpc>
              <a:spcBef>
                <a:spcPts val="100"/>
              </a:spcBef>
              <a:buClr>
                <a:schemeClr val="tx2"/>
              </a:buClr>
              <a:buSzPct val="100000"/>
              <a:buFont typeface="Wingdings" panose="05000000000000000000" pitchFamily="2"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Das Risiko für Dürre nimmt in Zukunft zu – warum?</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25" name="Ellipse 24">
            <a:extLst>
              <a:ext uri="{FF2B5EF4-FFF2-40B4-BE49-F238E27FC236}">
                <a16:creationId xmlns:a16="http://schemas.microsoft.com/office/drawing/2014/main" id="{C3D1173B-414A-51EF-0DF8-0841700A4238}"/>
              </a:ext>
            </a:extLst>
          </p:cNvPr>
          <p:cNvSpPr/>
          <p:nvPr/>
        </p:nvSpPr>
        <p:spPr>
          <a:xfrm>
            <a:off x="7393862" y="2639664"/>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Ellipse 25">
            <a:extLst>
              <a:ext uri="{FF2B5EF4-FFF2-40B4-BE49-F238E27FC236}">
                <a16:creationId xmlns:a16="http://schemas.microsoft.com/office/drawing/2014/main" id="{EE858C1B-F506-796E-065B-4A7BC9D3190B}"/>
              </a:ext>
            </a:extLst>
          </p:cNvPr>
          <p:cNvSpPr/>
          <p:nvPr/>
        </p:nvSpPr>
        <p:spPr>
          <a:xfrm>
            <a:off x="7003994" y="2632569"/>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a:extLst>
              <a:ext uri="{FF2B5EF4-FFF2-40B4-BE49-F238E27FC236}">
                <a16:creationId xmlns:a16="http://schemas.microsoft.com/office/drawing/2014/main" id="{03914FAF-6D46-EDF4-A8C4-B479CE0F8126}"/>
              </a:ext>
            </a:extLst>
          </p:cNvPr>
          <p:cNvSpPr/>
          <p:nvPr/>
        </p:nvSpPr>
        <p:spPr>
          <a:xfrm>
            <a:off x="7124495" y="2636110"/>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a:extLst>
              <a:ext uri="{FF2B5EF4-FFF2-40B4-BE49-F238E27FC236}">
                <a16:creationId xmlns:a16="http://schemas.microsoft.com/office/drawing/2014/main" id="{0C022003-D06E-4A5E-D39B-BD268B31C106}"/>
              </a:ext>
            </a:extLst>
          </p:cNvPr>
          <p:cNvSpPr/>
          <p:nvPr/>
        </p:nvSpPr>
        <p:spPr>
          <a:xfrm>
            <a:off x="7195380" y="2643204"/>
            <a:ext cx="144016" cy="1380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3" name="Grafik 32">
            <a:extLst>
              <a:ext uri="{FF2B5EF4-FFF2-40B4-BE49-F238E27FC236}">
                <a16:creationId xmlns:a16="http://schemas.microsoft.com/office/drawing/2014/main" id="{24420005-105D-BB7A-B110-0C27E29EDEB8}"/>
              </a:ext>
            </a:extLst>
          </p:cNvPr>
          <p:cNvPicPr>
            <a:picLocks noChangeAspect="1"/>
          </p:cNvPicPr>
          <p:nvPr/>
        </p:nvPicPr>
        <p:blipFill>
          <a:blip r:embed="rId4"/>
          <a:stretch>
            <a:fillRect/>
          </a:stretch>
        </p:blipFill>
        <p:spPr>
          <a:xfrm>
            <a:off x="579811" y="4332081"/>
            <a:ext cx="3699277" cy="2262665"/>
          </a:xfrm>
          <a:prstGeom prst="rect">
            <a:avLst/>
          </a:prstGeom>
        </p:spPr>
      </p:pic>
      <p:sp>
        <p:nvSpPr>
          <p:cNvPr id="35" name="Textfeld 34">
            <a:extLst>
              <a:ext uri="{FF2B5EF4-FFF2-40B4-BE49-F238E27FC236}">
                <a16:creationId xmlns:a16="http://schemas.microsoft.com/office/drawing/2014/main" id="{59C0132C-B8F9-F677-6A57-51BAD2ED1CD6}"/>
              </a:ext>
            </a:extLst>
          </p:cNvPr>
          <p:cNvSpPr txBox="1"/>
          <p:nvPr/>
        </p:nvSpPr>
        <p:spPr>
          <a:xfrm>
            <a:off x="8345746" y="4332081"/>
            <a:ext cx="3962106" cy="923330"/>
          </a:xfrm>
          <a:prstGeom prst="rect">
            <a:avLst/>
          </a:prstGeom>
          <a:noFill/>
        </p:spPr>
        <p:txBody>
          <a:bodyPr wrap="square">
            <a:spAutoFit/>
          </a:bodyPr>
          <a:lstStyle/>
          <a:p>
            <a:r>
              <a:rPr lang="de-DE" dirty="0"/>
              <a:t>Das Klima in Mitteleuropa wird mit Fortschreiten des Klimawandels „variabler“</a:t>
            </a:r>
          </a:p>
        </p:txBody>
      </p:sp>
      <p:sp>
        <p:nvSpPr>
          <p:cNvPr id="36" name="Textfeld 35">
            <a:extLst>
              <a:ext uri="{FF2B5EF4-FFF2-40B4-BE49-F238E27FC236}">
                <a16:creationId xmlns:a16="http://schemas.microsoft.com/office/drawing/2014/main" id="{D79E1734-451D-DF1A-9C45-50BA2CB099F9}"/>
              </a:ext>
            </a:extLst>
          </p:cNvPr>
          <p:cNvSpPr txBox="1"/>
          <p:nvPr/>
        </p:nvSpPr>
        <p:spPr>
          <a:xfrm>
            <a:off x="1424764" y="6376447"/>
            <a:ext cx="2906768" cy="261610"/>
          </a:xfrm>
          <a:prstGeom prst="rect">
            <a:avLst/>
          </a:prstGeom>
          <a:noFill/>
        </p:spPr>
        <p:txBody>
          <a:bodyPr wrap="square" rtlCol="0">
            <a:spAutoFit/>
          </a:bodyPr>
          <a:lstStyle/>
          <a:p>
            <a:pPr algn="r"/>
            <a:r>
              <a:rPr lang="de-DE" sz="1100" dirty="0">
                <a:solidFill>
                  <a:schemeClr val="bg1"/>
                </a:solidFill>
              </a:rPr>
              <a:t>Enns, 2024/09 © mein Bezirk / Klaus Mader</a:t>
            </a:r>
          </a:p>
        </p:txBody>
      </p:sp>
      <p:pic>
        <p:nvPicPr>
          <p:cNvPr id="37" name="Bildplatzhalter 4">
            <a:extLst>
              <a:ext uri="{FF2B5EF4-FFF2-40B4-BE49-F238E27FC236}">
                <a16:creationId xmlns:a16="http://schemas.microsoft.com/office/drawing/2014/main" id="{0BAE352C-F948-ECE5-6204-F7B0BEF12C95}"/>
              </a:ext>
            </a:extLst>
          </p:cNvPr>
          <p:cNvPicPr>
            <a:picLocks noChangeAspect="1"/>
          </p:cNvPicPr>
          <p:nvPr/>
        </p:nvPicPr>
        <p:blipFill>
          <a:blip r:embed="rId5" cstate="screen">
            <a:extLst>
              <a:ext uri="{28A0092B-C50C-407E-A947-70E740481C1C}">
                <a14:useLocalDpi xmlns:a14="http://schemas.microsoft.com/office/drawing/2010/main" val="0"/>
              </a:ext>
            </a:extLst>
          </a:blip>
          <a:srcRect l="8163" r="8163" b="13808"/>
          <a:stretch/>
        </p:blipFill>
        <p:spPr>
          <a:xfrm>
            <a:off x="4441563" y="4335949"/>
            <a:ext cx="3699277" cy="2262663"/>
          </a:xfrm>
          <a:prstGeom prst="rect">
            <a:avLst/>
          </a:prstGeom>
        </p:spPr>
      </p:pic>
      <p:sp>
        <p:nvSpPr>
          <p:cNvPr id="38" name="Textfeld 37">
            <a:extLst>
              <a:ext uri="{FF2B5EF4-FFF2-40B4-BE49-F238E27FC236}">
                <a16:creationId xmlns:a16="http://schemas.microsoft.com/office/drawing/2014/main" id="{45188AE6-4E1D-584C-7312-0C447C8542F9}"/>
              </a:ext>
            </a:extLst>
          </p:cNvPr>
          <p:cNvSpPr txBox="1"/>
          <p:nvPr/>
        </p:nvSpPr>
        <p:spPr>
          <a:xfrm>
            <a:off x="5018567" y="6377269"/>
            <a:ext cx="3134509" cy="261610"/>
          </a:xfrm>
          <a:prstGeom prst="rect">
            <a:avLst/>
          </a:prstGeom>
          <a:noFill/>
        </p:spPr>
        <p:txBody>
          <a:bodyPr wrap="square" rtlCol="0">
            <a:spAutoFit/>
          </a:bodyPr>
          <a:lstStyle>
            <a:defPPr>
              <a:defRPr lang="de-DE"/>
            </a:defPPr>
            <a:lvl1pPr>
              <a:defRPr sz="1100">
                <a:solidFill>
                  <a:schemeClr val="bg1"/>
                </a:solidFill>
              </a:defRPr>
            </a:lvl1pPr>
          </a:lstStyle>
          <a:p>
            <a:pPr algn="r"/>
            <a:r>
              <a:rPr lang="de-DE" dirty="0"/>
              <a:t>Donau 2026/08 © derstandard.at /Christian Bruna</a:t>
            </a:r>
          </a:p>
        </p:txBody>
      </p:sp>
    </p:spTree>
    <p:extLst>
      <p:ext uri="{BB962C8B-B14F-4D97-AF65-F5344CB8AC3E}">
        <p14:creationId xmlns:p14="http://schemas.microsoft.com/office/powerpoint/2010/main" val="371719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P spid="16" grpId="0" animBg="1"/>
      <p:bldP spid="17" grpId="0" animBg="1"/>
      <p:bldP spid="18" grpId="0" animBg="1"/>
      <p:bldP spid="19" grpId="0" animBg="1"/>
      <p:bldP spid="25" grpId="0" animBg="1"/>
      <p:bldP spid="26" grpId="0" animBg="1"/>
      <p:bldP spid="27" grpId="0" animBg="1"/>
      <p:bldP spid="28" grpId="0" animBg="1"/>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Fazit für die Zukunft</a:t>
            </a:r>
          </a:p>
        </p:txBody>
      </p:sp>
      <p:sp>
        <p:nvSpPr>
          <p:cNvPr id="3" name="Fußzeilenplatzhalter 2"/>
          <p:cNvSpPr>
            <a:spLocks noGrp="1"/>
          </p:cNvSpPr>
          <p:nvPr>
            <p:ph type="ftr" sz="quarter" idx="14"/>
          </p:nvPr>
        </p:nvSpPr>
        <p:spPr/>
        <p:txBody>
          <a:bodyPr/>
          <a:lstStyle/>
          <a:p>
            <a:r>
              <a:rPr lang="de-DE" noProof="0"/>
              <a:t>© GeoSphere Austria</a:t>
            </a:r>
            <a:endParaRPr lang="de-AT" noProof="0" dirty="0"/>
          </a:p>
        </p:txBody>
      </p:sp>
      <p:sp>
        <p:nvSpPr>
          <p:cNvPr id="5" name="Inhaltsplatzhalter 4"/>
          <p:cNvSpPr>
            <a:spLocks noGrp="1"/>
          </p:cNvSpPr>
          <p:nvPr>
            <p:ph idx="1"/>
          </p:nvPr>
        </p:nvSpPr>
        <p:spPr>
          <a:xfrm>
            <a:off x="327803" y="931653"/>
            <a:ext cx="11538132" cy="2497347"/>
          </a:xfrm>
        </p:spPr>
        <p:txBody>
          <a:bodyPr/>
          <a:lstStyle/>
          <a:p>
            <a:pPr>
              <a:lnSpc>
                <a:spcPct val="150000"/>
              </a:lnSpc>
            </a:pPr>
            <a:r>
              <a:rPr lang="de-DE" sz="2000" b="1" dirty="0"/>
              <a:t>Temperatur:  </a:t>
            </a:r>
            <a:r>
              <a:rPr lang="de-DE" sz="2000" dirty="0"/>
              <a:t>Weiterer Anstieg, Zunahme an Hitzetagen, Verlängerung der Vegetationsperiode</a:t>
            </a:r>
          </a:p>
          <a:p>
            <a:pPr>
              <a:lnSpc>
                <a:spcPct val="150000"/>
              </a:lnSpc>
            </a:pPr>
            <a:r>
              <a:rPr lang="de-DE" sz="2000" b="1" dirty="0"/>
              <a:t>Jahresniederschlag:  </a:t>
            </a:r>
            <a:r>
              <a:rPr lang="de-DE" sz="2000" dirty="0"/>
              <a:t>Wenig Änderung im Mittel, eher leichte Zunahme, v.a. im Winter</a:t>
            </a:r>
          </a:p>
          <a:p>
            <a:pPr>
              <a:lnSpc>
                <a:spcPct val="150000"/>
              </a:lnSpc>
            </a:pPr>
            <a:r>
              <a:rPr lang="de-DE" sz="2000" b="1" dirty="0"/>
              <a:t>Starkniederschlag:  </a:t>
            </a:r>
            <a:r>
              <a:rPr lang="de-DE" sz="2000" dirty="0"/>
              <a:t>Weitere Zunahme, physikalischer Zusammenhang mit Lufttemperatur</a:t>
            </a:r>
          </a:p>
          <a:p>
            <a:pPr>
              <a:lnSpc>
                <a:spcPct val="150000"/>
              </a:lnSpc>
            </a:pPr>
            <a:r>
              <a:rPr lang="de-DE" sz="2000" b="1" dirty="0"/>
              <a:t>Verdunstung:  </a:t>
            </a:r>
            <a:r>
              <a:rPr lang="de-DE" sz="2000" dirty="0"/>
              <a:t>Weitere Zunahme, bedingt durch Temperaturanstieg, Verlängerung der Vegetationsperiode</a:t>
            </a:r>
          </a:p>
          <a:p>
            <a:pPr>
              <a:lnSpc>
                <a:spcPct val="150000"/>
              </a:lnSpc>
            </a:pPr>
            <a:r>
              <a:rPr lang="de-DE" sz="2000" b="1" dirty="0"/>
              <a:t>Gletscher-Abfluss</a:t>
            </a:r>
            <a:r>
              <a:rPr lang="de-DE" sz="2000" dirty="0"/>
              <a:t>: schnelle Abnahme in den kommenden Jahrzehnten</a:t>
            </a:r>
          </a:p>
          <a:p>
            <a:pPr algn="ctr"/>
            <a:endParaRPr lang="de-DE" sz="2400" dirty="0"/>
          </a:p>
        </p:txBody>
      </p:sp>
      <p:sp>
        <p:nvSpPr>
          <p:cNvPr id="6" name="Textfeld 5">
            <a:extLst>
              <a:ext uri="{FF2B5EF4-FFF2-40B4-BE49-F238E27FC236}">
                <a16:creationId xmlns:a16="http://schemas.microsoft.com/office/drawing/2014/main" id="{67B87A26-2F96-0128-72F6-8914A9DD5FC9}"/>
              </a:ext>
            </a:extLst>
          </p:cNvPr>
          <p:cNvSpPr txBox="1"/>
          <p:nvPr/>
        </p:nvSpPr>
        <p:spPr>
          <a:xfrm>
            <a:off x="1838739" y="4242869"/>
            <a:ext cx="8100391" cy="1696042"/>
          </a:xfrm>
          <a:prstGeom prst="rect">
            <a:avLst/>
          </a:prstGeom>
          <a:solidFill>
            <a:schemeClr val="accent5">
              <a:lumMod val="20000"/>
              <a:lumOff val="80000"/>
            </a:schemeClr>
          </a:solidFill>
          <a:ln>
            <a:solidFill>
              <a:srgbClr val="C00000"/>
            </a:solidFill>
          </a:ln>
        </p:spPr>
        <p:txBody>
          <a:bodyPr wrap="square">
            <a:spAutoFit/>
          </a:bodyPr>
          <a:lstStyle>
            <a:defPPr>
              <a:defRPr lang="de-DE"/>
            </a:defPPr>
            <a:lvl1pPr>
              <a:lnSpc>
                <a:spcPts val="2400"/>
              </a:lnSpc>
              <a:defRPr/>
            </a:lvl1pPr>
          </a:lstStyle>
          <a:p>
            <a:pPr algn="ctr">
              <a:lnSpc>
                <a:spcPct val="150000"/>
              </a:lnSpc>
            </a:pPr>
            <a:r>
              <a:rPr lang="de-DE" sz="2400" b="1" dirty="0"/>
              <a:t>Das (Niederschlags)Klima wird in Zukunft noch variabler:</a:t>
            </a:r>
          </a:p>
          <a:p>
            <a:pPr algn="ctr">
              <a:lnSpc>
                <a:spcPct val="150000"/>
              </a:lnSpc>
            </a:pPr>
            <a:r>
              <a:rPr lang="de-DE" sz="2400" b="1" dirty="0"/>
              <a:t> Ausreißer sowohl nach oben und unten werden größer und jene nach unten werden häufiger!</a:t>
            </a:r>
          </a:p>
        </p:txBody>
      </p:sp>
    </p:spTree>
    <p:extLst>
      <p:ext uri="{BB962C8B-B14F-4D97-AF65-F5344CB8AC3E}">
        <p14:creationId xmlns:p14="http://schemas.microsoft.com/office/powerpoint/2010/main" val="342463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CEC3CEB-2B5F-AADB-3A48-3955AAA130EB}"/>
              </a:ext>
            </a:extLst>
          </p:cNvPr>
          <p:cNvSpPr>
            <a:spLocks noGrp="1"/>
          </p:cNvSpPr>
          <p:nvPr>
            <p:ph type="title"/>
          </p:nvPr>
        </p:nvSpPr>
        <p:spPr>
          <a:xfrm>
            <a:off x="838200" y="1300734"/>
            <a:ext cx="10787743" cy="1441500"/>
          </a:xfrm>
        </p:spPr>
        <p:txBody>
          <a:bodyPr anchor="ctr" anchorCtr="0"/>
          <a:lstStyle/>
          <a:p>
            <a:pPr>
              <a:lnSpc>
                <a:spcPts val="4320"/>
              </a:lnSpc>
            </a:pPr>
            <a:r>
              <a:rPr lang="de-DE" sz="3600" spc="0" dirty="0"/>
              <a:t>Vielen Dank für Ihre Aufmerksamkeit!</a:t>
            </a:r>
            <a:endParaRPr lang="de-DE" sz="3200" spc="0" dirty="0"/>
          </a:p>
        </p:txBody>
      </p:sp>
      <p:pic>
        <p:nvPicPr>
          <p:cNvPr id="13" name="Bildplatzhalter 4"/>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l="8163" r="8163"/>
          <a:stretch/>
        </p:blipFill>
        <p:spPr/>
      </p:pic>
      <p:sp>
        <p:nvSpPr>
          <p:cNvPr id="15" name="Textfeld 14"/>
          <p:cNvSpPr txBox="1"/>
          <p:nvPr/>
        </p:nvSpPr>
        <p:spPr>
          <a:xfrm>
            <a:off x="8597318" y="6206899"/>
            <a:ext cx="2652568" cy="174851"/>
          </a:xfrm>
          <a:prstGeom prst="rect">
            <a:avLst/>
          </a:prstGeom>
          <a:solidFill>
            <a:schemeClr val="bg1">
              <a:alpha val="55000"/>
            </a:schemeClr>
          </a:solidFill>
        </p:spPr>
        <p:txBody>
          <a:bodyPr wrap="square" lIns="36000" tIns="18000" rIns="36000" bIns="18000" rtlCol="0" anchor="ctr" anchorCtr="1">
            <a:spAutoFit/>
          </a:bodyPr>
          <a:lstStyle/>
          <a:p>
            <a:pPr algn="r"/>
            <a:r>
              <a:rPr lang="de-DE" sz="900" dirty="0"/>
              <a:t>REUTERS/Christian Bruna , 2026/08 via </a:t>
            </a:r>
            <a:r>
              <a:rPr lang="de-DE" sz="900" i="1" dirty="0"/>
              <a:t>derstandard.at</a:t>
            </a:r>
          </a:p>
        </p:txBody>
      </p:sp>
      <p:sp>
        <p:nvSpPr>
          <p:cNvPr id="4" name="Textplatzhalter 10">
            <a:extLst>
              <a:ext uri="{FF2B5EF4-FFF2-40B4-BE49-F238E27FC236}">
                <a16:creationId xmlns:a16="http://schemas.microsoft.com/office/drawing/2014/main" id="{01767711-2987-FE7F-B757-6A5FFF44D6B0}"/>
              </a:ext>
            </a:extLst>
          </p:cNvPr>
          <p:cNvSpPr txBox="1">
            <a:spLocks/>
          </p:cNvSpPr>
          <p:nvPr/>
        </p:nvSpPr>
        <p:spPr>
          <a:xfrm>
            <a:off x="838199" y="3753816"/>
            <a:ext cx="5991225" cy="1441500"/>
          </a:xfrm>
          <a:prstGeom prst="rect">
            <a:avLst/>
          </a:prstGeom>
        </p:spPr>
        <p:txBody>
          <a:bodyPr vert="horz" lIns="91440" tIns="45720" rIns="91440" bIns="0" rtlCol="0" anchor="t">
            <a:noAutofit/>
          </a:bodyPr>
          <a:lstStyle>
            <a:lvl1pPr marL="0" indent="0" algn="l" defTabSz="914400" rtl="0" eaLnBrk="1" latinLnBrk="0" hangingPunct="1">
              <a:lnSpc>
                <a:spcPct val="100000"/>
              </a:lnSpc>
              <a:spcBef>
                <a:spcPts val="0"/>
              </a:spcBef>
              <a:buFontTx/>
              <a:buNone/>
              <a:defRPr sz="1800" b="1" kern="1200" spc="0" baseline="0">
                <a:solidFill>
                  <a:schemeClr val="tx1"/>
                </a:solidFill>
                <a:latin typeface="Source Sans Pro" panose="020B0503030403020204" pitchFamily="34" charset="0"/>
                <a:ea typeface="+mn-ea"/>
                <a:cs typeface="+mn-cs"/>
              </a:defRPr>
            </a:lvl1pPr>
            <a:lvl2pPr marL="457200" indent="0" algn="l" defTabSz="914400" rtl="0" eaLnBrk="1" latinLnBrk="0" hangingPunct="1">
              <a:lnSpc>
                <a:spcPct val="100000"/>
              </a:lnSpc>
              <a:spcBef>
                <a:spcPts val="300"/>
              </a:spcBef>
              <a:buClr>
                <a:schemeClr val="accent1"/>
              </a:buClr>
              <a:buSzPct val="125000"/>
              <a:buFontTx/>
              <a:buNone/>
              <a:defRPr sz="18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1"/>
              </a:buClr>
              <a:buSzPct val="100000"/>
              <a:buFontTx/>
              <a:buNone/>
              <a:defRPr sz="1600" b="1" kern="1200">
                <a:solidFill>
                  <a:schemeClr val="tx1"/>
                </a:solidFill>
                <a:latin typeface="+mn-lt"/>
                <a:ea typeface="+mn-ea"/>
                <a:cs typeface="+mn-cs"/>
              </a:defRPr>
            </a:lvl3pPr>
            <a:lvl4pPr marL="1371600" indent="0" algn="l" defTabSz="914400" rtl="0" eaLnBrk="1" latinLnBrk="0" hangingPunct="1">
              <a:lnSpc>
                <a:spcPct val="100000"/>
              </a:lnSpc>
              <a:spcBef>
                <a:spcPts val="100"/>
              </a:spcBef>
              <a:buClr>
                <a:schemeClr val="tx2"/>
              </a:buClr>
              <a:buSzPct val="125000"/>
              <a:buFontTx/>
              <a:buNone/>
              <a:defRPr sz="1400" b="1" kern="1200">
                <a:solidFill>
                  <a:schemeClr val="tx1"/>
                </a:solidFill>
                <a:latin typeface="+mn-lt"/>
                <a:ea typeface="+mn-ea"/>
                <a:cs typeface="+mn-cs"/>
              </a:defRPr>
            </a:lvl4pPr>
            <a:lvl5pPr marL="1828800" indent="0" algn="l" defTabSz="914400" rtl="0" eaLnBrk="1" latinLnBrk="0" hangingPunct="1">
              <a:lnSpc>
                <a:spcPct val="100000"/>
              </a:lnSpc>
              <a:spcBef>
                <a:spcPts val="100"/>
              </a:spcBef>
              <a:buClr>
                <a:schemeClr val="tx2"/>
              </a:buClr>
              <a:buSzPct val="100000"/>
              <a:buFontTx/>
              <a:buNone/>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err="1"/>
              <a:t>GeoSphere</a:t>
            </a:r>
            <a:r>
              <a:rPr lang="de-DE" dirty="0"/>
              <a:t> Austria</a:t>
            </a:r>
          </a:p>
          <a:p>
            <a:r>
              <a:rPr lang="de-DE" dirty="0"/>
              <a:t>Regionalstelle für Tirol und Vorarlberg</a:t>
            </a:r>
          </a:p>
          <a:p>
            <a:pPr>
              <a:spcBef>
                <a:spcPts val="600"/>
              </a:spcBef>
            </a:pPr>
            <a:r>
              <a:rPr lang="de-DE" sz="1600" b="0" dirty="0"/>
              <a:t>Dr. Susanne Drechsel</a:t>
            </a:r>
          </a:p>
          <a:p>
            <a:r>
              <a:rPr lang="de-DE" sz="1600" b="0" dirty="0">
                <a:hlinkClick r:id="rId4"/>
              </a:rPr>
              <a:t>susanne.drechsel@geosphere.at</a:t>
            </a:r>
            <a:r>
              <a:rPr lang="de-DE" sz="1600" b="0" dirty="0"/>
              <a:t> </a:t>
            </a:r>
          </a:p>
        </p:txBody>
      </p:sp>
      <p:sp>
        <p:nvSpPr>
          <p:cNvPr id="5" name="Textplatzhalter 9">
            <a:extLst>
              <a:ext uri="{FF2B5EF4-FFF2-40B4-BE49-F238E27FC236}">
                <a16:creationId xmlns:a16="http://schemas.microsoft.com/office/drawing/2014/main" id="{A847B8AC-DC56-6ED7-2C97-728CFBEAE57A}"/>
              </a:ext>
            </a:extLst>
          </p:cNvPr>
          <p:cNvSpPr txBox="1">
            <a:spLocks/>
          </p:cNvSpPr>
          <p:nvPr/>
        </p:nvSpPr>
        <p:spPr>
          <a:xfrm>
            <a:off x="838200" y="5978228"/>
            <a:ext cx="5991225" cy="632191"/>
          </a:xfrm>
          <a:prstGeom prst="rect">
            <a:avLst/>
          </a:prstGeom>
        </p:spPr>
        <p:txBody>
          <a:bodyPr vert="horz" lIns="91440" tIns="45720" rIns="91440" bIns="0" rtlCol="0" anchor="b">
            <a:noAutofit/>
          </a:bodyPr>
          <a:lstStyle>
            <a:lvl1pPr marL="0" indent="0" algn="l" defTabSz="914400" rtl="0" eaLnBrk="1" latinLnBrk="0" hangingPunct="1">
              <a:lnSpc>
                <a:spcPct val="100000"/>
              </a:lnSpc>
              <a:spcBef>
                <a:spcPts val="400"/>
              </a:spcBef>
              <a:buFontTx/>
              <a:buNone/>
              <a:defRPr sz="1800" b="0" kern="1200" spc="0" baseline="0">
                <a:solidFill>
                  <a:schemeClr val="tx1"/>
                </a:solidFill>
                <a:latin typeface="Source Sans Pro" panose="020B0503030403020204" pitchFamily="34" charset="0"/>
                <a:ea typeface="+mn-ea"/>
                <a:cs typeface="+mn-cs"/>
              </a:defRPr>
            </a:lvl1pPr>
            <a:lvl2pPr marL="457200" indent="0" algn="l" defTabSz="914400" rtl="0" eaLnBrk="1" latinLnBrk="0" hangingPunct="1">
              <a:lnSpc>
                <a:spcPct val="100000"/>
              </a:lnSpc>
              <a:spcBef>
                <a:spcPts val="300"/>
              </a:spcBef>
              <a:buClr>
                <a:schemeClr val="accent1"/>
              </a:buClr>
              <a:buSzPct val="125000"/>
              <a:buFontTx/>
              <a:buNone/>
              <a:defRPr sz="1800" b="1" kern="1200">
                <a:solidFill>
                  <a:schemeClr val="tx1"/>
                </a:solidFill>
                <a:latin typeface="+mn-lt"/>
                <a:ea typeface="+mn-ea"/>
                <a:cs typeface="+mn-cs"/>
              </a:defRPr>
            </a:lvl2pPr>
            <a:lvl3pPr marL="914400" indent="0" algn="l" defTabSz="914400" rtl="0" eaLnBrk="1" latinLnBrk="0" hangingPunct="1">
              <a:lnSpc>
                <a:spcPct val="100000"/>
              </a:lnSpc>
              <a:spcBef>
                <a:spcPts val="200"/>
              </a:spcBef>
              <a:buClr>
                <a:schemeClr val="accent1"/>
              </a:buClr>
              <a:buSzPct val="100000"/>
              <a:buFontTx/>
              <a:buNone/>
              <a:defRPr sz="1600" b="1" kern="1200">
                <a:solidFill>
                  <a:schemeClr val="tx1"/>
                </a:solidFill>
                <a:latin typeface="+mn-lt"/>
                <a:ea typeface="+mn-ea"/>
                <a:cs typeface="+mn-cs"/>
              </a:defRPr>
            </a:lvl3pPr>
            <a:lvl4pPr marL="1371600" indent="0" algn="l" defTabSz="914400" rtl="0" eaLnBrk="1" latinLnBrk="0" hangingPunct="1">
              <a:lnSpc>
                <a:spcPct val="100000"/>
              </a:lnSpc>
              <a:spcBef>
                <a:spcPts val="100"/>
              </a:spcBef>
              <a:buClr>
                <a:schemeClr val="tx2"/>
              </a:buClr>
              <a:buSzPct val="125000"/>
              <a:buFontTx/>
              <a:buNone/>
              <a:defRPr sz="1400" b="1" kern="1200">
                <a:solidFill>
                  <a:schemeClr val="tx1"/>
                </a:solidFill>
                <a:latin typeface="+mn-lt"/>
                <a:ea typeface="+mn-ea"/>
                <a:cs typeface="+mn-cs"/>
              </a:defRPr>
            </a:lvl4pPr>
            <a:lvl5pPr marL="1828800" indent="0" algn="l" defTabSz="914400" rtl="0" eaLnBrk="1" latinLnBrk="0" hangingPunct="1">
              <a:lnSpc>
                <a:spcPct val="100000"/>
              </a:lnSpc>
              <a:spcBef>
                <a:spcPts val="100"/>
              </a:spcBef>
              <a:buClr>
                <a:schemeClr val="tx2"/>
              </a:buClr>
              <a:buSzPct val="100000"/>
              <a:buFontTx/>
              <a:buNone/>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sz="1600" dirty="0"/>
          </a:p>
          <a:p>
            <a:r>
              <a:rPr lang="de-DE" sz="1600" dirty="0"/>
              <a:t>Jahrestagung Kleinwasserkraft</a:t>
            </a:r>
          </a:p>
          <a:p>
            <a:r>
              <a:rPr lang="de-DE" sz="1600" dirty="0"/>
              <a:t>Feldkirch, 15.10.2026</a:t>
            </a:r>
          </a:p>
        </p:txBody>
      </p:sp>
    </p:spTree>
    <p:extLst>
      <p:ext uri="{BB962C8B-B14F-4D97-AF65-F5344CB8AC3E}">
        <p14:creationId xmlns:p14="http://schemas.microsoft.com/office/powerpoint/2010/main" val="1113414092"/>
      </p:ext>
    </p:extLst>
  </p:cSld>
  <p:clrMapOvr>
    <a:masterClrMapping/>
  </p:clrMapOvr>
</p:sld>
</file>

<file path=ppt/theme/theme1.xml><?xml version="1.0" encoding="utf-8"?>
<a:theme xmlns:a="http://schemas.openxmlformats.org/drawingml/2006/main" name="GeoSphere Austria">
  <a:themeElements>
    <a:clrScheme name="GSA">
      <a:dk1>
        <a:srgbClr val="052E37"/>
      </a:dk1>
      <a:lt1>
        <a:sysClr val="window" lastClr="FFFFFF"/>
      </a:lt1>
      <a:dk2>
        <a:srgbClr val="052E37"/>
      </a:dk2>
      <a:lt2>
        <a:srgbClr val="FFFFFF"/>
      </a:lt2>
      <a:accent1>
        <a:srgbClr val="BFCE40"/>
      </a:accent1>
      <a:accent2>
        <a:srgbClr val="D8E18C"/>
      </a:accent2>
      <a:accent3>
        <a:srgbClr val="EAEEEF"/>
      </a:accent3>
      <a:accent4>
        <a:srgbClr val="667F86"/>
      </a:accent4>
      <a:accent5>
        <a:srgbClr val="A92A4E"/>
      </a:accent5>
      <a:accent6>
        <a:srgbClr val="0E849E"/>
      </a:accent6>
      <a:hlink>
        <a:srgbClr val="052E37"/>
      </a:hlink>
      <a:folHlink>
        <a:srgbClr val="052E37"/>
      </a:folHlink>
    </a:clrScheme>
    <a:fontScheme name="GSA">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Vorlage GSA_02.02.2023.potx" id="{4CEE69B7-6062-423B-97E7-98D9D72FA1F5}" vid="{4BCEA3A1-28E6-4B18-86A2-2F0F3BBF431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SA">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SA">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2668</Words>
  <Application>Microsoft Office PowerPoint</Application>
  <PresentationFormat>Breitbild</PresentationFormat>
  <Paragraphs>268</Paragraphs>
  <Slides>19</Slides>
  <Notes>17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19</vt:i4>
      </vt:variant>
    </vt:vector>
  </HeadingPairs>
  <TitlesOfParts>
    <vt:vector size="23" baseType="lpstr">
      <vt:lpstr>Arial</vt:lpstr>
      <vt:lpstr>Wingdings</vt:lpstr>
      <vt:lpstr>Source Sans Pro</vt:lpstr>
      <vt:lpstr>GeoSphere Austria</vt:lpstr>
      <vt:lpstr>Hydrologie und Niederschlagsentwicklung   Vergangenheit und Zukunft des Wasserhaushaltes in Österreich</vt:lpstr>
      <vt:lpstr>Klima aktuell: Das Jahr 2026</vt:lpstr>
      <vt:lpstr>Klima aktuell: Das Jahr 2026 – Pegel- und Grundwasserstände</vt:lpstr>
      <vt:lpstr>Was bestimmt den Abfluss (Pegel)?</vt:lpstr>
      <vt:lpstr>Klimawandel: Temperaturanstieg durch THG-Zunahme</vt:lpstr>
      <vt:lpstr>Klimawandel: Auswirkungen auf den Niederschlag in AT</vt:lpstr>
      <vt:lpstr>Klimawandel: Auswirkungen auf den Schnee</vt:lpstr>
      <vt:lpstr>Klimawandel: Auswirkungen auf Gletscher</vt:lpstr>
      <vt:lpstr>Klimawandel: Bodenfeuchte und Verdunstung</vt:lpstr>
      <vt:lpstr>Klimawandel:  Wasserhaushalt - Zusammenfassung </vt:lpstr>
      <vt:lpstr>Wie sieht die weitere Entwicklung aus?</vt:lpstr>
      <vt:lpstr>Emissionsszenarien für Treibhausgase (THG)</vt:lpstr>
      <vt:lpstr>Klimaszenarien für Österreich – Temperaturentwicklung</vt:lpstr>
      <vt:lpstr>Klimaszenarien für Österreich – Niederschlag</vt:lpstr>
      <vt:lpstr>Zukünftige Gletscher-Beiträge zum Abfluss</vt:lpstr>
      <vt:lpstr>Klimaszenarien für Österreich – potenzielle Verdunstung</vt:lpstr>
      <vt:lpstr>Klimaszenarien für Österreich – zukünftige Dürreereignisse</vt:lpstr>
      <vt:lpstr>Fazit für die Zukunft</vt:lpstr>
      <vt:lpstr>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Michaela Gebesmair</dc:creator>
  <cp:lastModifiedBy>Drechsel Susanne</cp:lastModifiedBy>
  <cp:revision>220</cp:revision>
  <dcterms:created xsi:type="dcterms:W3CDTF">2023-01-24T22:59:43Z</dcterms:created>
  <dcterms:modified xsi:type="dcterms:W3CDTF">2026-10-02T12:21:11Z</dcterms:modified>
</cp:coreProperties>
</file>