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81" r:id="rId2"/>
    <p:sldId id="1672" r:id="rId3"/>
    <p:sldId id="1670" r:id="rId4"/>
    <p:sldId id="1645" r:id="rId5"/>
    <p:sldId id="1677" r:id="rId6"/>
    <p:sldId id="324" r:id="rId7"/>
    <p:sldId id="1680" r:id="rId8"/>
    <p:sldId id="1700" r:id="rId9"/>
    <p:sldId id="1701" r:id="rId10"/>
    <p:sldId id="1702" r:id="rId11"/>
    <p:sldId id="1703" r:id="rId12"/>
    <p:sldId id="1704" r:id="rId13"/>
    <p:sldId id="1713" r:id="rId14"/>
    <p:sldId id="1714" r:id="rId15"/>
    <p:sldId id="1712" r:id="rId16"/>
    <p:sldId id="1705" r:id="rId17"/>
    <p:sldId id="1671" r:id="rId18"/>
    <p:sldId id="1667" r:id="rId19"/>
    <p:sldId id="1692" r:id="rId20"/>
    <p:sldId id="1708" r:id="rId21"/>
    <p:sldId id="1707" r:id="rId22"/>
    <p:sldId id="1710" r:id="rId23"/>
    <p:sldId id="1709" r:id="rId24"/>
    <p:sldId id="301" r:id="rId25"/>
    <p:sldId id="1681" r:id="rId26"/>
    <p:sldId id="1715" r:id="rId27"/>
    <p:sldId id="1711" r:id="rId28"/>
    <p:sldId id="1577" r:id="rId2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7BB6"/>
    <a:srgbClr val="41A166"/>
    <a:srgbClr val="4A9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4" autoAdjust="0"/>
    <p:restoredTop sz="93987" autoAdjust="0"/>
  </p:normalViewPr>
  <p:slideViewPr>
    <p:cSldViewPr snapToGrid="0">
      <p:cViewPr varScale="1">
        <p:scale>
          <a:sx n="80" d="100"/>
          <a:sy n="80" d="100"/>
        </p:scale>
        <p:origin x="1032" y="-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60FA6-00D4-4B64-BE22-34C1343236B9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9E534-3E33-45AA-ADD7-D600F6B73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0614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B4998-1826-40D7-89B2-8B2E40784C3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872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B4998-1826-40D7-89B2-8B2E40784C31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00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60E99E-7C4F-42B7-B965-B3D6C495E9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129F845-E791-423B-8BF3-C4DEFC2E8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7241FE-90D5-4287-ABD1-71EA67F7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12F588-0CCF-4D1D-848E-632C65C0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3ECBCE-3E19-4EF3-9B42-33E74BDE3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57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F70D1-93C3-46F7-91DD-8649696C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383DE8-BD4E-41F5-9719-9C2F144E8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417351-AE79-4AC4-A4C1-E7B66C74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7A57BB-018C-4DCF-B1DD-0EDD1D7C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B51E35-7C64-4B7F-8785-3B017252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872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C56DA9-3BAC-4CF2-9510-1FF77A8F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CE1D86-C1D5-4FF3-B7CB-D22C141C8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EA843C-BE5E-4FFD-AC83-8D4034CA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7797AB-9C8C-4422-AFBF-4B946F30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3AA245-C787-4CD2-9442-17E921AA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962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C3DBC-DC0A-4724-B45C-013F0D51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2027F6-0B26-4AD7-AAA7-CA9B03B4E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B40FD19-60D7-48A0-A3E7-8BA2B61AE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593D18-7CAA-45FB-B886-DF76C9258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62F44F-DFAE-4022-B05F-5AC7DDEC7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120AB3-97CA-4131-96CD-B3ADEFE27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33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2DE0FF-7839-48DB-B295-D0D5953DF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F9FDA9-4E5E-487A-8464-B2F4A51F6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6D1D8A4-CAEF-4B9D-A291-0A4184F65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AAF8782-BE93-4E84-AF3E-DF142F288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2346650-28F7-47A3-A738-1BC0FA7521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1B7FB21-3797-41C5-994C-6A73D8D3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77819C7-F7D2-42BB-A3FE-D951ED42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FAAA70D-0BA1-4A25-9AC0-6C385AAAB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238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DFB1F-8BE1-4E98-A8FF-79D9BBC13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369153A-4E84-4254-85E0-0E843E9B4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DD78F0-02A5-4C81-A47A-B0A1FF1E2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FE0123-FC09-4143-B1A4-EE6F6FAA2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803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882603-C326-4F2F-A142-EB2AA8DC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34254A-BB6F-4968-8910-A366061E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6BE47E-6CA9-4546-AB49-5444F499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4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25CC6-9C10-4D9E-A02B-5A3765730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430729-7694-4007-96C3-292D2F35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F37239C-BC3F-43BA-A524-02D090916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3AD38C-29BE-4637-B041-F9131F95A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2494A8-C4EE-42F0-B8BF-29C86F60D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A457A6-921E-4FE7-8635-0B45521D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43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ACBA9-BF30-4D37-835D-FEC0ED6BA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0F2F85D-BA35-46D5-9C34-6CD67504B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FF2B05-A431-4D84-99B4-F5E3AC457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CFEEB1C-DBA0-4CC5-B2A8-9542BF1D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73F86F-FA7B-4D69-A4AF-1053A249F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3FC2C7-763B-490A-8E1E-E31C9525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28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276F8-D31A-4BA2-AB2E-8996464B4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F8BE9D-CAAF-4E54-933E-D9A5713F4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D3C8A5-66F7-4840-A2CE-00558980F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AF08F9-34BD-4870-9948-48EE85D4A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B6F8E5-A71E-477A-8B87-2C8F3903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770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B1AB79D-881F-48E9-BC83-A325E9958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B9E6D7-5F7E-49FA-AD00-520F84F55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549868-DC4F-42AD-BDEA-9937261E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F8F063-C0D8-4876-B69D-73B4E9BD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417899-6DE7-422A-A86F-50F641B9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82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962680C-55D7-4281-A3D1-840DC2C0D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9F527A-3CAD-4325-A5F5-2A7BB854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C6EDFF-0CB2-4779-B163-264020EADF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90C5D-EB8C-4549-82FF-AF3CF22F07CF}" type="datetimeFigureOut">
              <a:rPr lang="de-DE" smtClean="0"/>
              <a:t>16.10.2026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6D1FD9-4929-484F-9C8F-F7B507B0A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7D5A84-EB7D-48EE-8224-35796804E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24E9E-62E9-4A37-8B62-DE3830F798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18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journalofresearch.com/category/law-and-order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hyperlink" Target="mailto:petz@umweltgutachten.at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12" Type="http://schemas.openxmlformats.org/officeDocument/2006/relationships/image" Target="../media/image58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office@lindnerstimmler.at" TargetMode="External"/><Relationship Id="rId11" Type="http://schemas.openxmlformats.org/officeDocument/2006/relationships/image" Target="../media/image57.png"/><Relationship Id="rId5" Type="http://schemas.openxmlformats.org/officeDocument/2006/relationships/image" Target="../media/image52.jpeg"/><Relationship Id="rId10" Type="http://schemas.openxmlformats.org/officeDocument/2006/relationships/image" Target="../media/image56.png"/><Relationship Id="rId4" Type="http://schemas.openxmlformats.org/officeDocument/2006/relationships/image" Target="../media/image3.sv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5DE4377-974A-43E3-80D0-BD80A34F1B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2207A48-F4F3-2E02-9D56-329B5007533B}"/>
              </a:ext>
            </a:extLst>
          </p:cNvPr>
          <p:cNvSpPr/>
          <p:nvPr/>
        </p:nvSpPr>
        <p:spPr>
          <a:xfrm>
            <a:off x="4540253" y="878519"/>
            <a:ext cx="7282347" cy="7282347"/>
          </a:xfrm>
          <a:prstGeom prst="ellipse">
            <a:avLst/>
          </a:prstGeom>
          <a:solidFill>
            <a:schemeClr val="bg1">
              <a:alpha val="670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14CE516-86AE-56FF-C87D-38C091EDA204}"/>
              </a:ext>
            </a:extLst>
          </p:cNvPr>
          <p:cNvSpPr txBox="1">
            <a:spLocks/>
          </p:cNvSpPr>
          <p:nvPr/>
        </p:nvSpPr>
        <p:spPr>
          <a:xfrm>
            <a:off x="4540252" y="1754266"/>
            <a:ext cx="7282347" cy="2842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de-DE" sz="4800" b="1" dirty="0">
                <a:solidFill>
                  <a:srgbClr val="007BB6"/>
                </a:solidFill>
                <a:latin typeface="+mn-lt"/>
              </a:rPr>
              <a:t>Gebotenes </a:t>
            </a:r>
          </a:p>
          <a:p>
            <a:pPr algn="ctr">
              <a:lnSpc>
                <a:spcPct val="100000"/>
              </a:lnSpc>
            </a:pPr>
            <a:r>
              <a:rPr lang="de-DE" sz="4800" b="1" dirty="0">
                <a:solidFill>
                  <a:srgbClr val="007BB6"/>
                </a:solidFill>
                <a:latin typeface="+mn-lt"/>
              </a:rPr>
              <a:t>und Verbotenes </a:t>
            </a:r>
          </a:p>
          <a:p>
            <a:pPr algn="ctr">
              <a:lnSpc>
                <a:spcPct val="100000"/>
              </a:lnSpc>
            </a:pPr>
            <a:r>
              <a:rPr lang="de-DE" sz="4800" b="1" dirty="0">
                <a:solidFill>
                  <a:srgbClr val="007BB6"/>
                </a:solidFill>
                <a:latin typeface="+mn-lt"/>
              </a:rPr>
              <a:t>bei Fischwanderhilfen </a:t>
            </a:r>
          </a:p>
          <a:p>
            <a:pPr algn="ctr">
              <a:lnSpc>
                <a:spcPct val="100000"/>
              </a:lnSpc>
            </a:pPr>
            <a:r>
              <a:rPr lang="de-DE" sz="4800" b="1" dirty="0">
                <a:solidFill>
                  <a:srgbClr val="007BB6"/>
                </a:solidFill>
                <a:latin typeface="+mn-lt"/>
              </a:rPr>
              <a:t>und Restwasser </a:t>
            </a:r>
            <a:br>
              <a:rPr lang="de-DE" sz="4800" b="1" dirty="0">
                <a:solidFill>
                  <a:srgbClr val="007BB6"/>
                </a:solidFill>
                <a:latin typeface="+mn-lt"/>
              </a:rPr>
            </a:br>
            <a:r>
              <a:rPr lang="de-DE" sz="4800" b="1" dirty="0">
                <a:solidFill>
                  <a:srgbClr val="007BB6"/>
                </a:solidFill>
                <a:latin typeface="+mn-lt"/>
              </a:rPr>
              <a:t>Was Betreiber müssen und Behörden nicht dürfen</a:t>
            </a:r>
            <a:endParaRPr lang="de-DE" sz="4800" dirty="0">
              <a:solidFill>
                <a:srgbClr val="007BB6"/>
              </a:solidFill>
              <a:latin typeface="+mn-lt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F599D61-C166-0B57-B3BA-35791F3D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pic>
        <p:nvPicPr>
          <p:cNvPr id="2" name="Bild 3" descr="logoganzneu0940">
            <a:extLst>
              <a:ext uri="{FF2B5EF4-FFF2-40B4-BE49-F238E27FC236}">
                <a16:creationId xmlns:a16="http://schemas.microsoft.com/office/drawing/2014/main" id="{B253F483-3D24-CDD3-844F-A0F0B324A8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011" y="1754266"/>
            <a:ext cx="1587980" cy="866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426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4350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2BB20D-08D4-8871-5A85-F50435545161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5583B80-A0F1-4C5D-969C-D05C991583AE}"/>
              </a:ext>
            </a:extLst>
          </p:cNvPr>
          <p:cNvSpPr/>
          <p:nvPr/>
        </p:nvSpPr>
        <p:spPr>
          <a:xfrm>
            <a:off x="823696" y="1740823"/>
            <a:ext cx="1089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de-DE" sz="4800" b="1" dirty="0">
                <a:solidFill>
                  <a:schemeClr val="bg1"/>
                </a:solidFill>
              </a:rPr>
              <a:t>Fakten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642F4C5-970B-4593-842C-D47EA39A597D}"/>
              </a:ext>
            </a:extLst>
          </p:cNvPr>
          <p:cNvSpPr txBox="1">
            <a:spLocks/>
          </p:cNvSpPr>
          <p:nvPr/>
        </p:nvSpPr>
        <p:spPr>
          <a:xfrm>
            <a:off x="823696" y="2776397"/>
            <a:ext cx="5703228" cy="36337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indent="-452438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ca 27.000 nicht (flussaufwärts) fischpassierbare Querbauwerke (NGP 2021)</a:t>
            </a:r>
          </a:p>
          <a:p>
            <a:pPr marL="452438" indent="-452438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85% flussbauliche Maßnahmen im Zuge des Hochwasserschutzes </a:t>
            </a:r>
          </a:p>
          <a:p>
            <a:pPr marL="452438" indent="-452438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11% Wasserkraftnutzung </a:t>
            </a:r>
          </a:p>
          <a:p>
            <a:pPr marL="452438" indent="-452438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Zielverfehlung steht fest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sz="12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sz="1200" dirty="0">
                <a:solidFill>
                  <a:schemeClr val="bg1"/>
                </a:solidFill>
                <a:sym typeface="Wingdings" panose="05000000000000000000" pitchFamily="2" charset="2"/>
              </a:rPr>
              <a:t>Quelle: NGP 2021, 228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BE87FFB-ED6F-4FA0-A05E-3E126209A8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1948" y="-192744"/>
            <a:ext cx="3887385" cy="3109908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4" descr="C:\Users\petzoeg\regina\fotos\vortragfotos\absturz_01.jpg">
            <a:extLst>
              <a:ext uri="{FF2B5EF4-FFF2-40B4-BE49-F238E27FC236}">
                <a16:creationId xmlns:a16="http://schemas.microsoft.com/office/drawing/2014/main" id="{5014E22D-9218-7A82-D5FA-C8676F0C0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4655" y="1926034"/>
            <a:ext cx="5175542" cy="4029606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01086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41612584-4CB4-445A-8B7F-052C23E4DD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2207A48-F4F3-2E02-9D56-329B5007533B}"/>
              </a:ext>
            </a:extLst>
          </p:cNvPr>
          <p:cNvSpPr/>
          <p:nvPr/>
        </p:nvSpPr>
        <p:spPr>
          <a:xfrm>
            <a:off x="1492253" y="1081719"/>
            <a:ext cx="7282347" cy="7282347"/>
          </a:xfrm>
          <a:prstGeom prst="ellipse">
            <a:avLst/>
          </a:prstGeom>
          <a:solidFill>
            <a:schemeClr val="bg1">
              <a:alpha val="670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14CE516-86AE-56FF-C87D-38C091EDA204}"/>
              </a:ext>
            </a:extLst>
          </p:cNvPr>
          <p:cNvSpPr txBox="1">
            <a:spLocks/>
          </p:cNvSpPr>
          <p:nvPr/>
        </p:nvSpPr>
        <p:spPr>
          <a:xfrm>
            <a:off x="1492253" y="3364960"/>
            <a:ext cx="7282347" cy="39019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de-DE" sz="8000" b="1" dirty="0">
                <a:solidFill>
                  <a:srgbClr val="007BB6"/>
                </a:solidFill>
                <a:latin typeface="+mn-lt"/>
              </a:rPr>
              <a:t>Rechtliche</a:t>
            </a:r>
          </a:p>
          <a:p>
            <a:pPr algn="ctr">
              <a:lnSpc>
                <a:spcPct val="100000"/>
              </a:lnSpc>
            </a:pPr>
            <a:r>
              <a:rPr lang="de-DE" sz="8000" b="1" dirty="0">
                <a:solidFill>
                  <a:srgbClr val="007BB6"/>
                </a:solidFill>
                <a:latin typeface="+mn-lt"/>
              </a:rPr>
              <a:t>Vorgaben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F599D61-C166-0B57-B3BA-35791F3DF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149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2975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2BB20D-08D4-8871-5A85-F50435545161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11" name="Oval 7">
            <a:extLst>
              <a:ext uri="{FF2B5EF4-FFF2-40B4-BE49-F238E27FC236}">
                <a16:creationId xmlns:a16="http://schemas.microsoft.com/office/drawing/2014/main" id="{205D9E84-829D-4612-863A-00486B2FD7DB}"/>
              </a:ext>
            </a:extLst>
          </p:cNvPr>
          <p:cNvSpPr/>
          <p:nvPr/>
        </p:nvSpPr>
        <p:spPr>
          <a:xfrm>
            <a:off x="5130800" y="-5883332"/>
            <a:ext cx="8164481" cy="76584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4F4E7C0B-AD4A-4E11-9032-B171F68FD398}"/>
              </a:ext>
            </a:extLst>
          </p:cNvPr>
          <p:cNvSpPr txBox="1">
            <a:spLocks/>
          </p:cNvSpPr>
          <p:nvPr/>
        </p:nvSpPr>
        <p:spPr>
          <a:xfrm>
            <a:off x="5902769" y="157478"/>
            <a:ext cx="6289232" cy="17636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3200" b="1" dirty="0">
                <a:solidFill>
                  <a:srgbClr val="0085CA"/>
                </a:solidFill>
                <a:latin typeface="+mn-lt"/>
              </a:rPr>
              <a:t>Wasserrahmenrichtlinie</a:t>
            </a:r>
          </a:p>
          <a:p>
            <a:pPr algn="ctr"/>
            <a:r>
              <a:rPr lang="de-DE" sz="3200" b="1" dirty="0">
                <a:solidFill>
                  <a:srgbClr val="0085CA"/>
                </a:solidFill>
                <a:latin typeface="+mn-lt"/>
              </a:rPr>
              <a:t>Anhang V</a:t>
            </a:r>
          </a:p>
          <a:p>
            <a:pPr algn="ctr"/>
            <a:r>
              <a:rPr lang="de-DE" sz="3200" b="1" dirty="0">
                <a:solidFill>
                  <a:srgbClr val="0085CA"/>
                </a:solidFill>
                <a:latin typeface="+mn-lt"/>
              </a:rPr>
              <a:t>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B7417F4-E93E-6D15-565A-CE3DC6C468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565" y="2104894"/>
            <a:ext cx="10107715" cy="36810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B2BD4D0F-C43A-F06E-5E89-F9FB76F00CD3}"/>
              </a:ext>
            </a:extLst>
          </p:cNvPr>
          <p:cNvSpPr/>
          <p:nvPr/>
        </p:nvSpPr>
        <p:spPr>
          <a:xfrm>
            <a:off x="4309241" y="3764573"/>
            <a:ext cx="1786759" cy="10176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54963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4350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2BB20D-08D4-8871-5A85-F50435545161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5583B80-A0F1-4C5D-969C-D05C991583AE}"/>
              </a:ext>
            </a:extLst>
          </p:cNvPr>
          <p:cNvSpPr/>
          <p:nvPr/>
        </p:nvSpPr>
        <p:spPr>
          <a:xfrm>
            <a:off x="823696" y="1760048"/>
            <a:ext cx="1089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de-DE" sz="4800" b="1" dirty="0">
                <a:solidFill>
                  <a:schemeClr val="bg1"/>
                </a:solidFill>
              </a:rPr>
              <a:t>WRG 1959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642F4C5-970B-4593-842C-D47EA39A597D}"/>
              </a:ext>
            </a:extLst>
          </p:cNvPr>
          <p:cNvSpPr txBox="1">
            <a:spLocks/>
          </p:cNvSpPr>
          <p:nvPr/>
        </p:nvSpPr>
        <p:spPr>
          <a:xfrm>
            <a:off x="823696" y="2814847"/>
            <a:ext cx="10013040" cy="3595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de-DE" sz="3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de-DE" sz="3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3400" dirty="0">
                <a:solidFill>
                  <a:schemeClr val="bg1"/>
                </a:solidFill>
                <a:sym typeface="Wingdings" panose="05000000000000000000" pitchFamily="2" charset="2"/>
              </a:rPr>
              <a:t>Umsetzung WRRL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3400" dirty="0">
                <a:solidFill>
                  <a:schemeClr val="bg1"/>
                </a:solidFill>
                <a:sym typeface="Wingdings" panose="05000000000000000000" pitchFamily="2" charset="2"/>
              </a:rPr>
              <a:t>Keine eigenen Vorgaben zur Durchgängigkeit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15" name="Oval 7">
            <a:extLst>
              <a:ext uri="{FF2B5EF4-FFF2-40B4-BE49-F238E27FC236}">
                <a16:creationId xmlns:a16="http://schemas.microsoft.com/office/drawing/2014/main" id="{85D9A1D5-C09B-4EAB-A8D3-DA8D596AA404}"/>
              </a:ext>
            </a:extLst>
          </p:cNvPr>
          <p:cNvSpPr/>
          <p:nvPr/>
        </p:nvSpPr>
        <p:spPr>
          <a:xfrm>
            <a:off x="7476106" y="-3406103"/>
            <a:ext cx="6132680" cy="6053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4F47E78-C4BE-42F1-A014-F1CAE34AF4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1738">
            <a:off x="8397158" y="-463971"/>
            <a:ext cx="2780966" cy="334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0041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6ECCED16-7A51-FEB9-6602-F47F667275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14CE516-86AE-56FF-C87D-38C091EDA204}"/>
              </a:ext>
            </a:extLst>
          </p:cNvPr>
          <p:cNvSpPr txBox="1">
            <a:spLocks/>
          </p:cNvSpPr>
          <p:nvPr/>
        </p:nvSpPr>
        <p:spPr>
          <a:xfrm>
            <a:off x="524161" y="1943200"/>
            <a:ext cx="8336060" cy="22300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321" b="1" dirty="0" err="1">
                <a:solidFill>
                  <a:schemeClr val="bg1"/>
                </a:solidFill>
                <a:latin typeface="+mn-lt"/>
              </a:rPr>
              <a:t>Fischauf</a:t>
            </a:r>
            <a:r>
              <a:rPr lang="de-DE" sz="4321" b="1" dirty="0">
                <a:solidFill>
                  <a:schemeClr val="bg1"/>
                </a:solidFill>
                <a:latin typeface="+mn-lt"/>
              </a:rPr>
              <a:t>- und -abstieg</a:t>
            </a:r>
          </a:p>
          <a:p>
            <a:endParaRPr lang="de-DE" sz="4321" b="1" dirty="0">
              <a:solidFill>
                <a:schemeClr val="bg1"/>
              </a:solidFill>
              <a:latin typeface="+mn-lt"/>
            </a:endParaRPr>
          </a:p>
          <a:p>
            <a:endParaRPr lang="de-DE" sz="4321" b="1" dirty="0">
              <a:solidFill>
                <a:schemeClr val="bg1"/>
              </a:solidFill>
              <a:latin typeface="+mn-lt"/>
            </a:endParaRPr>
          </a:p>
          <a:p>
            <a:r>
              <a:rPr lang="de-DE" sz="4321" b="1" dirty="0">
                <a:solidFill>
                  <a:schemeClr val="bg1"/>
                </a:solidFill>
                <a:latin typeface="+mn-lt"/>
              </a:rPr>
              <a:t>Nicht Stand der Technik,</a:t>
            </a:r>
          </a:p>
          <a:p>
            <a:r>
              <a:rPr lang="de-DE" sz="4321" b="1" dirty="0">
                <a:solidFill>
                  <a:schemeClr val="bg1"/>
                </a:solidFill>
                <a:latin typeface="+mn-lt"/>
              </a:rPr>
              <a:t>sondern wasserwirtschaftliches </a:t>
            </a:r>
          </a:p>
          <a:p>
            <a:r>
              <a:rPr lang="de-DE" sz="4321" b="1" dirty="0">
                <a:solidFill>
                  <a:schemeClr val="bg1"/>
                </a:solidFill>
                <a:latin typeface="+mn-lt"/>
              </a:rPr>
              <a:t>Bewilligungserfordernis</a:t>
            </a:r>
          </a:p>
          <a:p>
            <a:endParaRPr lang="de-DE" sz="432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F599D61-C166-0B57-B3BA-35791F3D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11FE42-53DB-BA8E-6AEC-696C052CCD55}"/>
              </a:ext>
            </a:extLst>
          </p:cNvPr>
          <p:cNvSpPr/>
          <p:nvPr/>
        </p:nvSpPr>
        <p:spPr>
          <a:xfrm>
            <a:off x="6380344" y="-2449584"/>
            <a:ext cx="7767372" cy="76584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A835428-5854-4DBA-83B7-A7DFD1E6CE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708" y="-1036863"/>
            <a:ext cx="4480131" cy="539109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4FB6876-E5E7-BB40-630B-1A5ABA15AB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96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2975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2BB20D-08D4-8871-5A85-F50435545161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5583B80-A0F1-4C5D-969C-D05C991583AE}"/>
              </a:ext>
            </a:extLst>
          </p:cNvPr>
          <p:cNvSpPr/>
          <p:nvPr/>
        </p:nvSpPr>
        <p:spPr>
          <a:xfrm>
            <a:off x="823696" y="1760048"/>
            <a:ext cx="1089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de-DE" sz="4800" b="1" dirty="0">
                <a:solidFill>
                  <a:schemeClr val="bg1"/>
                </a:solidFill>
              </a:rPr>
              <a:t>Stand der Technik (§ 12a WRG)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642F4C5-970B-4593-842C-D47EA39A597D}"/>
              </a:ext>
            </a:extLst>
          </p:cNvPr>
          <p:cNvSpPr txBox="1">
            <a:spLocks/>
          </p:cNvSpPr>
          <p:nvPr/>
        </p:nvSpPr>
        <p:spPr>
          <a:xfrm>
            <a:off x="823696" y="2675655"/>
            <a:ext cx="10013040" cy="37344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sz="3000" i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sz="3000" i="1" dirty="0">
                <a:solidFill>
                  <a:schemeClr val="bg1"/>
                </a:solidFill>
                <a:sym typeface="Wingdings" panose="05000000000000000000" pitchFamily="2" charset="2"/>
              </a:rPr>
              <a:t>Der Stand der Technik … ist der auf den einschlägigen wissenschaftlichen Erkenntnissen beruhende Entwicklungsstand fortschrittlicher Verfahren, Einrichtungen oder Betriebsweisen, deren </a:t>
            </a:r>
            <a:r>
              <a:rPr lang="de-DE" sz="3000" b="1" i="1" dirty="0">
                <a:solidFill>
                  <a:schemeClr val="bg1"/>
                </a:solidFill>
                <a:sym typeface="Wingdings" panose="05000000000000000000" pitchFamily="2" charset="2"/>
              </a:rPr>
              <a:t>Funktionstüchtigkeit erprobt und erwiesen </a:t>
            </a:r>
            <a:r>
              <a:rPr lang="de-DE" sz="3000" i="1" dirty="0">
                <a:solidFill>
                  <a:schemeClr val="bg1"/>
                </a:solidFill>
                <a:sym typeface="Wingdings" panose="05000000000000000000" pitchFamily="2" charset="2"/>
              </a:rPr>
              <a:t>ist.</a:t>
            </a:r>
          </a:p>
          <a:p>
            <a:pPr marL="0" indent="0">
              <a:lnSpc>
                <a:spcPct val="15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15" name="Oval 7">
            <a:extLst>
              <a:ext uri="{FF2B5EF4-FFF2-40B4-BE49-F238E27FC236}">
                <a16:creationId xmlns:a16="http://schemas.microsoft.com/office/drawing/2014/main" id="{85D9A1D5-C09B-4EAB-A8D3-DA8D596AA404}"/>
              </a:ext>
            </a:extLst>
          </p:cNvPr>
          <p:cNvSpPr/>
          <p:nvPr/>
        </p:nvSpPr>
        <p:spPr>
          <a:xfrm>
            <a:off x="5275591" y="-4761027"/>
            <a:ext cx="7039679" cy="6053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</p:spTree>
    <p:extLst>
      <p:ext uri="{BB962C8B-B14F-4D97-AF65-F5344CB8AC3E}">
        <p14:creationId xmlns:p14="http://schemas.microsoft.com/office/powerpoint/2010/main" val="402739943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152E919E-0590-127B-178A-791E493B3390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410EAA-FE95-1A48-6D35-8D3108A66048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Durchgängigkeit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5B8327-8FF1-D318-F668-C00DEF99FDEF}"/>
              </a:ext>
            </a:extLst>
          </p:cNvPr>
          <p:cNvSpPr txBox="1">
            <a:spLocks/>
          </p:cNvSpPr>
          <p:nvPr/>
        </p:nvSpPr>
        <p:spPr bwMode="auto">
          <a:xfrm>
            <a:off x="283635" y="2008543"/>
            <a:ext cx="7152863" cy="351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Ökologische Notwendigkeit der Vernetzung der Lebensräume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Fischarten wandern</a:t>
            </a:r>
          </a:p>
          <a:p>
            <a:pPr lvl="1"/>
            <a:r>
              <a:rPr lang="de-DE" altLang="de-DE" sz="2800" dirty="0">
                <a:solidFill>
                  <a:schemeClr val="bg1"/>
                </a:solidFill>
              </a:rPr>
              <a:t>Laichwanderungen</a:t>
            </a:r>
          </a:p>
          <a:p>
            <a:pPr lvl="1"/>
            <a:r>
              <a:rPr lang="de-DE" altLang="de-DE" sz="2800" dirty="0">
                <a:solidFill>
                  <a:schemeClr val="bg1"/>
                </a:solidFill>
              </a:rPr>
              <a:t>Fressplätze</a:t>
            </a:r>
          </a:p>
          <a:p>
            <a:pPr lvl="1"/>
            <a:r>
              <a:rPr lang="de-DE" altLang="de-DE" sz="2800" dirty="0">
                <a:solidFill>
                  <a:schemeClr val="bg1"/>
                </a:solidFill>
              </a:rPr>
              <a:t>Sonstige saisonale Wanderungen (z.B. Winterlager) </a:t>
            </a:r>
          </a:p>
          <a:p>
            <a:pPr lvl="1"/>
            <a:r>
              <a:rPr lang="de-DE" altLang="de-DE" sz="2800" dirty="0">
                <a:solidFill>
                  <a:schemeClr val="bg1"/>
                </a:solidFill>
              </a:rPr>
              <a:t>Kompensationswanderungen (z.B. nach Hochwasser), …</a:t>
            </a: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4" name="Picture 4" descr="C:\Dokumente und Einstellungen\Administrator\Eigene Dateien\regina\fotos\vortragfotos\bachforelle_portrait.jpg">
            <a:extLst>
              <a:ext uri="{FF2B5EF4-FFF2-40B4-BE49-F238E27FC236}">
                <a16:creationId xmlns:a16="http://schemas.microsoft.com/office/drawing/2014/main" id="{E6F07B9F-6C8C-7C60-522A-0442E24BC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087" y="273049"/>
            <a:ext cx="4304415" cy="308597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reflection blurRad="6350" stA="50000" endA="300" endPos="55000" dir="5400000" sy="-100000" algn="bl" rotWithShape="0"/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995F9BF3-47F1-242F-1AE6-DD47922E3197}"/>
              </a:ext>
            </a:extLst>
          </p:cNvPr>
          <p:cNvSpPr txBox="1">
            <a:spLocks/>
          </p:cNvSpPr>
          <p:nvPr/>
        </p:nvSpPr>
        <p:spPr bwMode="auto">
          <a:xfrm>
            <a:off x="373224" y="1140796"/>
            <a:ext cx="5396812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… flussauf und flussab!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5FDE81E-78A4-5CC1-98E3-61A0B536CED2}"/>
              </a:ext>
            </a:extLst>
          </p:cNvPr>
          <p:cNvSpPr txBox="1"/>
          <p:nvPr/>
        </p:nvSpPr>
        <p:spPr>
          <a:xfrm>
            <a:off x="10007990" y="6415674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21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B27AC-B5CB-943F-6062-32891030D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DD8B4F02-5FB2-A5DE-A372-C0F9F5B11E10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D3D5A6-897F-FCC7-7AFA-F34A83A1ED06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Fischaufstieg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0A4354-2FE3-18F7-57E8-0CC6B61740A7}"/>
              </a:ext>
            </a:extLst>
          </p:cNvPr>
          <p:cNvSpPr txBox="1">
            <a:spLocks/>
          </p:cNvSpPr>
          <p:nvPr/>
        </p:nvSpPr>
        <p:spPr bwMode="auto">
          <a:xfrm>
            <a:off x="283636" y="1206111"/>
            <a:ext cx="6098504" cy="126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Stand des Wissens wird seit über 130 Jahren erweitert.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Erste Anlagen bereits zur k. &amp; k. Zeit. </a:t>
            </a: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02D2C82-6811-C35A-CB5A-3C8DFE450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878" y="3242081"/>
            <a:ext cx="6969966" cy="3388794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779D9D9-448B-26A4-136B-25421CED9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797" y="103156"/>
            <a:ext cx="5635890" cy="2294812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F58A7AF0-10D7-1826-AE10-AD3FE2767247}"/>
              </a:ext>
            </a:extLst>
          </p:cNvPr>
          <p:cNvSpPr txBox="1">
            <a:spLocks/>
          </p:cNvSpPr>
          <p:nvPr/>
        </p:nvSpPr>
        <p:spPr bwMode="auto">
          <a:xfrm>
            <a:off x="283636" y="3242081"/>
            <a:ext cx="4325686" cy="349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"Leitfaden" aus 1891.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Fokus lag damals auf Salmoniden und wirtschaftlich wichtigen Arten.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Heute: alle Arten, je nach Fischregion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A89307A-D8E7-7B57-B4AC-BCFF27AFF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4107" y="2468861"/>
            <a:ext cx="4267269" cy="38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7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0D9F3-4BFC-3595-0BA3-51DC76E3B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B9CA28D-BD50-22BE-5786-2286E68F0811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219EDE-BFC1-4DCD-BC63-A839196FADF5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Fischaufstieg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F50511-BFB1-3294-E516-E714B4D42BA4}"/>
              </a:ext>
            </a:extLst>
          </p:cNvPr>
          <p:cNvSpPr txBox="1">
            <a:spLocks/>
          </p:cNvSpPr>
          <p:nvPr/>
        </p:nvSpPr>
        <p:spPr bwMode="auto">
          <a:xfrm>
            <a:off x="234128" y="835483"/>
            <a:ext cx="7251058" cy="146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Stand der Technik verändert sich!</a:t>
            </a: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9" name="Grafik 8" descr="Ein Bild, das Wasser, Baum, draußen, Himmel enthält.&#10;&#10;Automatisch generierte Beschreibung">
            <a:extLst>
              <a:ext uri="{FF2B5EF4-FFF2-40B4-BE49-F238E27FC236}">
                <a16:creationId xmlns:a16="http://schemas.microsoft.com/office/drawing/2014/main" id="{E4862B32-D639-7B03-B72C-E8983A6125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86737" y="89736"/>
            <a:ext cx="3435226" cy="4924102"/>
          </a:xfrm>
          <a:prstGeom prst="rect">
            <a:avLst/>
          </a:prstGeom>
          <a:ln w="38100">
            <a:solidFill>
              <a:srgbClr val="007BB6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2EB5E68-3685-9CF4-AEA4-80C0E9055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534569" y="2340869"/>
            <a:ext cx="4180117" cy="2843299"/>
          </a:xfrm>
          <a:prstGeom prst="rect">
            <a:avLst/>
          </a:prstGeom>
          <a:ln w="38100">
            <a:solidFill>
              <a:srgbClr val="007BB6"/>
            </a:solidFill>
          </a:ln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AE798B4-2023-F27D-947B-923C523543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282290" y="2436824"/>
            <a:ext cx="4674638" cy="3145910"/>
          </a:xfrm>
          <a:prstGeom prst="rect">
            <a:avLst/>
          </a:prstGeom>
          <a:ln w="38100">
            <a:solidFill>
              <a:srgbClr val="007BB6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F550A30-E7DA-8E3C-DE1A-160D5C3549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958341" y="3416231"/>
            <a:ext cx="3802633" cy="2603243"/>
          </a:xfrm>
          <a:prstGeom prst="rect">
            <a:avLst/>
          </a:prstGeom>
          <a:ln w="38100">
            <a:solidFill>
              <a:srgbClr val="007BB6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EFF1C99-152E-1D61-EFF8-5645397C74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78" y="3669260"/>
            <a:ext cx="2193838" cy="3120812"/>
          </a:xfrm>
          <a:prstGeom prst="rect">
            <a:avLst/>
          </a:prstGeom>
          <a:ln w="38100">
            <a:solidFill>
              <a:srgbClr val="007BB6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49AC4CE-E817-7EAF-F3A7-9F8470DB64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932034" y="3690358"/>
            <a:ext cx="3530539" cy="2424236"/>
          </a:xfrm>
          <a:prstGeom prst="rect">
            <a:avLst/>
          </a:prstGeom>
          <a:ln w="38100">
            <a:solidFill>
              <a:srgbClr val="007BB6"/>
            </a:solidFill>
          </a:ln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D319AC9E-862D-7825-8A89-A5BC4EE97C98}"/>
              </a:ext>
            </a:extLst>
          </p:cNvPr>
          <p:cNvSpPr txBox="1"/>
          <p:nvPr/>
        </p:nvSpPr>
        <p:spPr>
          <a:xfrm>
            <a:off x="10066902" y="6449892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88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28F86-AF5A-7E5D-97E2-6E8911164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3CCDEB9-6CD9-A645-685E-37D5B2122077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E60B5-9C7D-6B21-AEC8-99F6367AA875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Fischaufstieg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DD756C-920A-A84E-DFC4-402AA60D3C7F}"/>
              </a:ext>
            </a:extLst>
          </p:cNvPr>
          <p:cNvSpPr txBox="1">
            <a:spLocks/>
          </p:cNvSpPr>
          <p:nvPr/>
        </p:nvSpPr>
        <p:spPr bwMode="auto">
          <a:xfrm>
            <a:off x="283636" y="888950"/>
            <a:ext cx="11908364" cy="303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</a:rPr>
              <a:t>Stand der Technik ist gegeben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Stand des Wissens - rascher Erkenntnisgewinn in den letzten Jahrzehnten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Neue Methoden in der Fischforschung (PIT-Tags, Telemetrie etc.) führen zu neuem Wissen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Neue Bautypen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Stand des Wissens: aktuelle Erkenntnisse, Lösungen im Anfangsstadium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Stand der Technik: zusätzlich Praxistauglichkeit, "erprobte" Lösungen</a:t>
            </a: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F47ECD-709B-E30D-301B-CDCBED70EACC}"/>
              </a:ext>
            </a:extLst>
          </p:cNvPr>
          <p:cNvSpPr txBox="1"/>
          <p:nvPr/>
        </p:nvSpPr>
        <p:spPr>
          <a:xfrm>
            <a:off x="10017322" y="6478617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04222F4-5914-BDB4-B18A-F2AAD25DD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587" y="4458065"/>
            <a:ext cx="4944129" cy="197972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 descr="Ein Bild, das draußen, Himmel, Person, Wasser enthält.&#10;&#10;Automatisch generierte Beschreibung">
            <a:extLst>
              <a:ext uri="{FF2B5EF4-FFF2-40B4-BE49-F238E27FC236}">
                <a16:creationId xmlns:a16="http://schemas.microsoft.com/office/drawing/2014/main" id="{51A046F8-284A-1611-EAD3-BFD494467C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523" y="4458065"/>
            <a:ext cx="2626419" cy="196981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0" name="Grafik 9" descr="Ein Bild, das Person, Text, Kleidung, draußen enthält.&#10;&#10;Automatisch generierte Beschreibung">
            <a:extLst>
              <a:ext uri="{FF2B5EF4-FFF2-40B4-BE49-F238E27FC236}">
                <a16:creationId xmlns:a16="http://schemas.microsoft.com/office/drawing/2014/main" id="{A4FD97A8-582A-79AB-7443-199CC8F13A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9309" y="4448157"/>
            <a:ext cx="1778391" cy="198963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5D3A683-DF2E-E1F1-A11A-F5FD9A2E07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1067" y="4448157"/>
            <a:ext cx="2159439" cy="197972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24237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3430-09BD-6E68-B477-A4BE5F5F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AD8A3C0-5D3D-6DB1-CE25-ACD523C5B87C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68E85C-64DD-605B-3715-FE3178D5F014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Fischabstieg / Fischschutz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08C40D-E390-1FEE-874F-562DDE9EA22E}"/>
              </a:ext>
            </a:extLst>
          </p:cNvPr>
          <p:cNvSpPr txBox="1">
            <a:spLocks/>
          </p:cNvSpPr>
          <p:nvPr/>
        </p:nvSpPr>
        <p:spPr bwMode="auto">
          <a:xfrm>
            <a:off x="283634" y="1116449"/>
            <a:ext cx="7608144" cy="490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"Neueres" Thema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Eng verknüpft mit der Thematik Fischschutz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Stand des Wissens ist umfangreich, aber in Teilbereichen noch lückig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Insbesondere allgemeine Lösungen schwer umsetzbar (für Planung wesentlich komplizierter als der Aufstieg)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Lösungen daher immer Einzelfall, Monitoring zudem sehr aufwändig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9A78310-F863-3930-4AE8-9CF9A8AF45DD}"/>
              </a:ext>
            </a:extLst>
          </p:cNvPr>
          <p:cNvSpPr txBox="1"/>
          <p:nvPr/>
        </p:nvSpPr>
        <p:spPr>
          <a:xfrm>
            <a:off x="9983108" y="6426477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1B3AD05-A5A3-DB38-3438-D120979E6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1845" y="3744086"/>
            <a:ext cx="3576521" cy="2682391"/>
          </a:xfrm>
          <a:prstGeom prst="rect">
            <a:avLst/>
          </a:prstGeom>
          <a:ln w="28575">
            <a:solidFill>
              <a:srgbClr val="CCECFF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CBC44AF-99E5-E2D2-CBA8-6AF34D104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872" y="92969"/>
            <a:ext cx="3576520" cy="2385115"/>
          </a:xfrm>
          <a:prstGeom prst="rect">
            <a:avLst/>
          </a:prstGeom>
          <a:ln w="28575">
            <a:solidFill>
              <a:srgbClr val="CCECFF"/>
            </a:solidFill>
          </a:ln>
        </p:spPr>
      </p:pic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6B770FA4-0D36-E57B-C05D-303F183927D0}"/>
              </a:ext>
            </a:extLst>
          </p:cNvPr>
          <p:cNvSpPr txBox="1">
            <a:spLocks/>
          </p:cNvSpPr>
          <p:nvPr/>
        </p:nvSpPr>
        <p:spPr bwMode="auto">
          <a:xfrm>
            <a:off x="8261038" y="2478084"/>
            <a:ext cx="3718133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altLang="de-DE" sz="2000" dirty="0">
                <a:solidFill>
                  <a:schemeClr val="bg1"/>
                </a:solidFill>
              </a:rPr>
              <a:t>Wissen über Verhalten der Fische, Zeiten und Stadien der  Abwanderung ist noch gering.</a:t>
            </a:r>
            <a:endParaRPr lang="de-DE" altLang="de-DE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95403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7EEAE-92A1-7D7C-6803-47A171D5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08D50F35-A91A-1E34-A631-E4D5E5701798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3F0E21-795D-9270-291D-3D01C3391718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Fischabstieg / Fischschutz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A9029E-102E-FC6C-F800-3EEEC83BEBD1}"/>
              </a:ext>
            </a:extLst>
          </p:cNvPr>
          <p:cNvSpPr txBox="1">
            <a:spLocks/>
          </p:cNvSpPr>
          <p:nvPr/>
        </p:nvSpPr>
        <p:spPr bwMode="auto">
          <a:xfrm>
            <a:off x="352340" y="949728"/>
            <a:ext cx="6393215" cy="258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Derzeit Arbeitsgruppe des BML, Federführung Univ. f. Bodenkultur.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Grundlagenbericht für einen  Leitfaden für Fischschutz und Fischabstieg in Österreich.</a:t>
            </a: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D90B4B7-B36E-46DC-DE85-0CE88D5F32E0}"/>
              </a:ext>
            </a:extLst>
          </p:cNvPr>
          <p:cNvSpPr txBox="1"/>
          <p:nvPr/>
        </p:nvSpPr>
        <p:spPr>
          <a:xfrm>
            <a:off x="9983108" y="6426477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D8F4A12-47BD-28C7-29D5-032E871CF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850" y="256127"/>
            <a:ext cx="5162810" cy="2905624"/>
          </a:xfrm>
          <a:prstGeom prst="rect">
            <a:avLst/>
          </a:prstGeom>
          <a:ln w="28575">
            <a:solidFill>
              <a:srgbClr val="CCECFF"/>
            </a:solidFill>
          </a:ln>
        </p:spPr>
      </p:pic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28831336-6259-9BAA-FA06-7FDEB5B4F955}"/>
              </a:ext>
            </a:extLst>
          </p:cNvPr>
          <p:cNvSpPr txBox="1">
            <a:spLocks/>
          </p:cNvSpPr>
          <p:nvPr/>
        </p:nvSpPr>
        <p:spPr bwMode="auto">
          <a:xfrm>
            <a:off x="352340" y="3428999"/>
            <a:ext cx="11556026" cy="299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Grundlagenbericht ist eine Sammlung von Literatur, fachlichen Grundlagen, technischen Möglichkeiten etc. ohne Berücksichtigung der Umsetzbarkeit im Einzelfall, ohne Berücksichtigung der Verhältnismäßigkeit. 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Erkenntnisse aus dem Grundlagenbericht </a:t>
            </a:r>
            <a:r>
              <a:rPr lang="de-DE" altLang="de-DE" sz="32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de-DE" altLang="de-DE" sz="3200" dirty="0">
                <a:solidFill>
                  <a:schemeClr val="bg1"/>
                </a:solidFill>
              </a:rPr>
              <a:t>Leitfaden (ähnlich FAH)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Derzeit noch kein Stand der Technik formuliert!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71501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4517B-D07B-B1F7-200F-06A39D26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30B65F9-598C-7D18-71F4-107DEDE16FC6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C2129A-0BEE-29C2-A651-7AFE24965068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Restwasser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4B82AD-C0D2-6C5F-E22B-1DACFF3D08B7}"/>
              </a:ext>
            </a:extLst>
          </p:cNvPr>
          <p:cNvSpPr txBox="1">
            <a:spLocks/>
          </p:cNvSpPr>
          <p:nvPr/>
        </p:nvSpPr>
        <p:spPr bwMode="auto">
          <a:xfrm>
            <a:off x="283635" y="1108203"/>
            <a:ext cx="11624730" cy="127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Stand der Technik über die Vorgaben des § 13 Abs 2 inkl. Anlage G der QZV Ökologie OG gegeben.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4E1E99D-5120-3112-9290-660213B6BF33}"/>
              </a:ext>
            </a:extLst>
          </p:cNvPr>
          <p:cNvSpPr txBox="1"/>
          <p:nvPr/>
        </p:nvSpPr>
        <p:spPr>
          <a:xfrm>
            <a:off x="9983108" y="6426477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31020F4-F1A1-AAFD-28C5-9F3CAF00E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70" y="2166089"/>
            <a:ext cx="5671340" cy="309695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D44EF8A-61DD-CE0E-A35B-3A19BDA1F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863674" y="4098877"/>
            <a:ext cx="2328326" cy="2328326"/>
          </a:xfrm>
          <a:prstGeom prst="rect">
            <a:avLst/>
          </a:prstGeom>
        </p:spPr>
      </p:pic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932D24E5-576D-C216-A726-685BA9B83F2A}"/>
              </a:ext>
            </a:extLst>
          </p:cNvPr>
          <p:cNvSpPr txBox="1">
            <a:spLocks/>
          </p:cNvSpPr>
          <p:nvPr/>
        </p:nvSpPr>
        <p:spPr bwMode="auto">
          <a:xfrm>
            <a:off x="274927" y="2381829"/>
            <a:ext cx="5407416" cy="404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Sanierungsverordnungen – Einzelfallprüfung nach § 13 Abs 1 QZV Ökologie OG muss möglich sein.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NQ</a:t>
            </a:r>
            <a:r>
              <a:rPr lang="de-DE" altLang="de-DE" sz="3200" baseline="-25000" dirty="0">
                <a:solidFill>
                  <a:schemeClr val="bg1"/>
                </a:solidFill>
              </a:rPr>
              <a:t>T</a:t>
            </a:r>
            <a:r>
              <a:rPr lang="de-DE" altLang="de-DE" sz="3200" dirty="0">
                <a:solidFill>
                  <a:schemeClr val="bg1"/>
                </a:solidFill>
              </a:rPr>
              <a:t> – möglichst lange Reihe sollte zulässig sein – Biologie ist an längerfristige Trends angepasst. 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36832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D0CEC8E-BE62-E42F-BEC7-6EEEC1701432}"/>
              </a:ext>
            </a:extLst>
          </p:cNvPr>
          <p:cNvSpPr/>
          <p:nvPr/>
        </p:nvSpPr>
        <p:spPr>
          <a:xfrm>
            <a:off x="4646141" y="0"/>
            <a:ext cx="7545859" cy="6905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6CB1F48-BEF0-423E-88F6-6C90C918A728}"/>
              </a:ext>
            </a:extLst>
          </p:cNvPr>
          <p:cNvSpPr/>
          <p:nvPr/>
        </p:nvSpPr>
        <p:spPr>
          <a:xfrm>
            <a:off x="0" y="0"/>
            <a:ext cx="4646141" cy="685800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highlight>
                <a:srgbClr val="007BB6"/>
              </a:highlight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911F49-2541-139C-2F5C-D32EB749D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363" y="400050"/>
            <a:ext cx="1043631" cy="576084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805E040-FF8C-03FE-DACD-8AB0A659DB3F}"/>
              </a:ext>
            </a:extLst>
          </p:cNvPr>
          <p:cNvSpPr txBox="1">
            <a:spLocks/>
          </p:cNvSpPr>
          <p:nvPr/>
        </p:nvSpPr>
        <p:spPr>
          <a:xfrm>
            <a:off x="276592" y="1576601"/>
            <a:ext cx="4369549" cy="46864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Sanierungs-verordnungen zulässig?</a:t>
            </a:r>
          </a:p>
          <a:p>
            <a:endParaRPr lang="de-DE" sz="2000" dirty="0">
              <a:solidFill>
                <a:schemeClr val="bg1"/>
              </a:solidFill>
              <a:latin typeface="+mn-lt"/>
            </a:endParaRPr>
          </a:p>
          <a:p>
            <a:endParaRPr lang="de-DE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C10690D-329D-6E48-A575-C38532769171}"/>
              </a:ext>
            </a:extLst>
          </p:cNvPr>
          <p:cNvSpPr txBox="1">
            <a:spLocks/>
          </p:cNvSpPr>
          <p:nvPr/>
        </p:nvSpPr>
        <p:spPr>
          <a:xfrm>
            <a:off x="5066631" y="685801"/>
            <a:ext cx="6945829" cy="54167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</a:pPr>
            <a:r>
              <a:rPr lang="de-DE" b="1" dirty="0">
                <a:solidFill>
                  <a:srgbClr val="007BB6"/>
                </a:solidFill>
              </a:rPr>
              <a:t>Sanierungsverordnungen sehen Herstellung der Durchgängigkeit und Restwasser vor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</a:pPr>
            <a:r>
              <a:rPr lang="de-DE" b="1" dirty="0">
                <a:solidFill>
                  <a:srgbClr val="007BB6"/>
                </a:solidFill>
              </a:rPr>
              <a:t>Rechtsgrundlage § 33d WRG: …</a:t>
            </a:r>
            <a:r>
              <a:rPr lang="de-DE" b="1" i="1" dirty="0">
                <a:solidFill>
                  <a:srgbClr val="007BB6"/>
                </a:solidFill>
              </a:rPr>
              <a:t>zur Verbesserung des Zustandes von Oberflächenwasserkörpern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</a:pPr>
            <a:r>
              <a:rPr lang="de-DE" b="1" dirty="0">
                <a:solidFill>
                  <a:srgbClr val="007BB6"/>
                </a:solidFill>
              </a:rPr>
              <a:t>Keine Rechtsgrundlage für Durchgängigkeit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</a:pPr>
            <a:r>
              <a:rPr lang="de-DE" b="1" dirty="0">
                <a:solidFill>
                  <a:srgbClr val="007BB6"/>
                </a:solidFill>
              </a:rPr>
              <a:t>Anforderungen an Fischlänge überschießend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</a:pPr>
            <a:r>
              <a:rPr lang="de-DE" b="1" dirty="0">
                <a:solidFill>
                  <a:srgbClr val="007BB6"/>
                </a:solidFill>
              </a:rPr>
              <a:t>Verstoß gegen Grundrecht auf Eigentum, Sachlichkeitsgebot, Vertrauensschutz?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</a:pPr>
            <a:endParaRPr lang="de-DE" b="1" dirty="0">
              <a:solidFill>
                <a:srgbClr val="007BB6"/>
              </a:solidFill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  <a:buNone/>
            </a:pPr>
            <a:r>
              <a:rPr lang="de-DE" b="1" dirty="0">
                <a:solidFill>
                  <a:srgbClr val="007BB6"/>
                </a:solidFill>
              </a:rPr>
              <a:t>Verfassungsgerichtshof prüft…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CE9D25B-5223-B58B-FA8D-C3DDB3E0B302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080E4BC-3444-4306-A170-D39E6D99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rgbClr val="007BB6"/>
                </a:solidFill>
              </a:rPr>
              <a:t>www.lindnerstimmler.at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8075A1-6FDC-4ED0-A192-2B4C117E6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98493643-34D7-325B-2DF0-45B2284A1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25" y="38877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013D119-F00B-B0EF-6D62-3CDFD36D8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5" y="3829649"/>
            <a:ext cx="2403179" cy="289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523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E097F-2F8D-E1FE-0244-6488AC71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A7DC0B17-DDFC-EFEB-0AE1-E1BBFCE46F77}"/>
              </a:ext>
            </a:extLst>
          </p:cNvPr>
          <p:cNvSpPr/>
          <p:nvPr/>
        </p:nvSpPr>
        <p:spPr>
          <a:xfrm>
            <a:off x="0" y="-102975"/>
            <a:ext cx="12192000" cy="7063949"/>
          </a:xfrm>
          <a:prstGeom prst="rect">
            <a:avLst/>
          </a:prstGeom>
          <a:gradFill flip="none" rotWithShape="1">
            <a:gsLst>
              <a:gs pos="0">
                <a:srgbClr val="41A166"/>
              </a:gs>
              <a:gs pos="62000">
                <a:schemeClr val="accent1">
                  <a:lumMod val="45000"/>
                  <a:lumOff val="55000"/>
                </a:schemeClr>
              </a:gs>
              <a:gs pos="49000">
                <a:schemeClr val="accent1">
                  <a:lumMod val="45000"/>
                  <a:lumOff val="55000"/>
                </a:schemeClr>
              </a:gs>
              <a:gs pos="100000">
                <a:srgbClr val="007BB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318660-7FC1-E423-A5BB-098879D08334}"/>
              </a:ext>
            </a:extLst>
          </p:cNvPr>
          <p:cNvSpPr txBox="1">
            <a:spLocks/>
          </p:cNvSpPr>
          <p:nvPr/>
        </p:nvSpPr>
        <p:spPr bwMode="auto">
          <a:xfrm>
            <a:off x="283635" y="273049"/>
            <a:ext cx="8272535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Wawi Bewilligungserfordernis – immer?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044C49-8128-32DD-77B7-8E9ECB38B5D0}"/>
              </a:ext>
            </a:extLst>
          </p:cNvPr>
          <p:cNvSpPr txBox="1">
            <a:spLocks/>
          </p:cNvSpPr>
          <p:nvPr/>
        </p:nvSpPr>
        <p:spPr bwMode="auto">
          <a:xfrm>
            <a:off x="283634" y="1166327"/>
            <a:ext cx="5514418" cy="202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</a:rPr>
              <a:t>Einzelfallprüfung</a:t>
            </a:r>
            <a:endParaRPr lang="de-DE" altLang="de-DE" sz="3200" dirty="0">
              <a:solidFill>
                <a:schemeClr val="bg1"/>
              </a:solidFill>
            </a:endParaRPr>
          </a:p>
          <a:p>
            <a:r>
              <a:rPr lang="de-DE" altLang="de-DE" dirty="0">
                <a:solidFill>
                  <a:schemeClr val="bg1"/>
                </a:solidFill>
              </a:rPr>
              <a:t>Ökologische Notwendigkeit – Auswirkung auf Populationserhalt – Auswirkung auf ökologischen Zustand?</a:t>
            </a: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A974B4C-2A08-1D9A-94D9-A36FA2E8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052" y="2534809"/>
            <a:ext cx="2968162" cy="3949968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AA6F534-3585-4098-AD8B-0EFD013FB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4371" y="2525481"/>
            <a:ext cx="2969472" cy="3959296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83B4649-759A-0C1E-5CBD-D26E644C3C0C}"/>
              </a:ext>
            </a:extLst>
          </p:cNvPr>
          <p:cNvSpPr txBox="1">
            <a:spLocks/>
          </p:cNvSpPr>
          <p:nvPr/>
        </p:nvSpPr>
        <p:spPr bwMode="auto">
          <a:xfrm>
            <a:off x="5567738" y="1538824"/>
            <a:ext cx="3563547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altLang="de-DE" dirty="0">
                <a:solidFill>
                  <a:schemeClr val="bg1"/>
                </a:solidFill>
              </a:rPr>
              <a:t>Grenzbereich Fischlebensraum</a:t>
            </a:r>
            <a:endParaRPr lang="de-DE" alt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CF2ED55-C41A-E1BC-17A1-AB5B294068D0}"/>
              </a:ext>
            </a:extLst>
          </p:cNvPr>
          <p:cNvSpPr txBox="1">
            <a:spLocks/>
          </p:cNvSpPr>
          <p:nvPr/>
        </p:nvSpPr>
        <p:spPr bwMode="auto">
          <a:xfrm>
            <a:off x="8628453" y="1538823"/>
            <a:ext cx="3563547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altLang="de-DE" dirty="0">
                <a:solidFill>
                  <a:schemeClr val="bg1"/>
                </a:solidFill>
              </a:rPr>
              <a:t>Nahbereich natürliche Migrationsbarrieren</a:t>
            </a:r>
            <a:endParaRPr lang="de-DE" alt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269C1FE-0C9A-2F7A-4248-B5A1B3212ABB}"/>
              </a:ext>
            </a:extLst>
          </p:cNvPr>
          <p:cNvSpPr txBox="1">
            <a:spLocks/>
          </p:cNvSpPr>
          <p:nvPr/>
        </p:nvSpPr>
        <p:spPr>
          <a:xfrm>
            <a:off x="393666" y="3406882"/>
            <a:ext cx="5010720" cy="24315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sz="3000" i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i="1" dirty="0">
                <a:solidFill>
                  <a:schemeClr val="bg1"/>
                </a:solidFill>
                <a:sym typeface="Wingdings" panose="05000000000000000000" pitchFamily="2" charset="2"/>
              </a:rPr>
              <a:t>Die Gewährleistung des Fischaufstieges … stellt ein im </a:t>
            </a:r>
            <a:r>
              <a:rPr lang="de-DE" i="1" dirty="0" err="1">
                <a:solidFill>
                  <a:schemeClr val="bg1"/>
                </a:solidFill>
                <a:sym typeface="Wingdings" panose="05000000000000000000" pitchFamily="2" charset="2"/>
              </a:rPr>
              <a:t>öffentl</a:t>
            </a:r>
            <a:r>
              <a:rPr lang="de-DE" i="1" dirty="0">
                <a:solidFill>
                  <a:schemeClr val="bg1"/>
                </a:solidFill>
                <a:sym typeface="Wingdings" panose="05000000000000000000" pitchFamily="2" charset="2"/>
              </a:rPr>
              <a:t> Interesse (§ 105 Abs 1 lit f und m) gelegenes </a:t>
            </a:r>
            <a:r>
              <a:rPr lang="de-DE" i="1" dirty="0" err="1">
                <a:solidFill>
                  <a:schemeClr val="bg1"/>
                </a:solidFill>
                <a:sym typeface="Wingdings" panose="05000000000000000000" pitchFamily="2" charset="2"/>
              </a:rPr>
              <a:t>wawi</a:t>
            </a:r>
            <a:r>
              <a:rPr lang="de-DE" i="1" dirty="0">
                <a:solidFill>
                  <a:schemeClr val="bg1"/>
                </a:solidFill>
                <a:sym typeface="Wingdings" panose="05000000000000000000" pitchFamily="2" charset="2"/>
              </a:rPr>
              <a:t> Bewilligungserfordernis dar.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sz="1200" i="1" dirty="0">
                <a:solidFill>
                  <a:schemeClr val="bg1"/>
                </a:solidFill>
                <a:sym typeface="Wingdings" panose="05000000000000000000" pitchFamily="2" charset="2"/>
              </a:rPr>
              <a:t>Bachler</a:t>
            </a:r>
            <a:r>
              <a:rPr lang="de-DE" sz="1200" dirty="0">
                <a:solidFill>
                  <a:schemeClr val="bg1"/>
                </a:solidFill>
                <a:sym typeface="Wingdings" panose="05000000000000000000" pitchFamily="2" charset="2"/>
              </a:rPr>
              <a:t> in </a:t>
            </a:r>
            <a:r>
              <a:rPr lang="de-DE" sz="1200" i="1" dirty="0">
                <a:solidFill>
                  <a:schemeClr val="bg1"/>
                </a:solidFill>
                <a:sym typeface="Wingdings" panose="05000000000000000000" pitchFamily="2" charset="2"/>
              </a:rPr>
              <a:t>Oberleitner/Berger (</a:t>
            </a:r>
            <a:r>
              <a:rPr lang="de-DE" sz="1200" i="1" dirty="0" err="1">
                <a:solidFill>
                  <a:schemeClr val="bg1"/>
                </a:solidFill>
                <a:sym typeface="Wingdings" panose="05000000000000000000" pitchFamily="2" charset="2"/>
              </a:rPr>
              <a:t>Hrsg</a:t>
            </a:r>
            <a:r>
              <a:rPr lang="de-DE" sz="1200" i="1" dirty="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  <a:r>
              <a:rPr lang="de-DE" sz="1200" dirty="0">
                <a:solidFill>
                  <a:schemeClr val="bg1"/>
                </a:solidFill>
                <a:sym typeface="Wingdings" panose="05000000000000000000" pitchFamily="2" charset="2"/>
              </a:rPr>
              <a:t>, WRG</a:t>
            </a:r>
            <a:r>
              <a:rPr lang="de-DE" sz="1200" baseline="30000" dirty="0">
                <a:solidFill>
                  <a:schemeClr val="bg1"/>
                </a:solidFill>
                <a:sym typeface="Wingdings" panose="05000000000000000000" pitchFamily="2" charset="2"/>
              </a:rPr>
              <a:t>5</a:t>
            </a:r>
            <a:r>
              <a:rPr lang="de-DE" sz="1200" baseline="-25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de-DE" sz="1200" dirty="0">
                <a:solidFill>
                  <a:schemeClr val="bg1"/>
                </a:solidFill>
                <a:sym typeface="Wingdings" panose="05000000000000000000" pitchFamily="2" charset="2"/>
              </a:rPr>
              <a:t>§ 12a Rz 14</a:t>
            </a:r>
          </a:p>
        </p:txBody>
      </p:sp>
    </p:spTree>
    <p:extLst>
      <p:ext uri="{BB962C8B-B14F-4D97-AF65-F5344CB8AC3E}">
        <p14:creationId xmlns:p14="http://schemas.microsoft.com/office/powerpoint/2010/main" val="2380486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1D08A3F-36D5-4E3E-ABDC-C9D76501DF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702309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2207A48-F4F3-2E02-9D56-329B5007533B}"/>
              </a:ext>
            </a:extLst>
          </p:cNvPr>
          <p:cNvSpPr/>
          <p:nvPr/>
        </p:nvSpPr>
        <p:spPr>
          <a:xfrm>
            <a:off x="4540253" y="878519"/>
            <a:ext cx="7282347" cy="7282347"/>
          </a:xfrm>
          <a:prstGeom prst="ellipse">
            <a:avLst/>
          </a:prstGeom>
          <a:solidFill>
            <a:schemeClr val="bg1">
              <a:alpha val="670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14CE516-86AE-56FF-C87D-38C091EDA204}"/>
              </a:ext>
            </a:extLst>
          </p:cNvPr>
          <p:cNvSpPr txBox="1">
            <a:spLocks/>
          </p:cNvSpPr>
          <p:nvPr/>
        </p:nvSpPr>
        <p:spPr>
          <a:xfrm>
            <a:off x="4540253" y="3888375"/>
            <a:ext cx="7282347" cy="39019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de-DE" sz="8000" b="1" dirty="0">
                <a:solidFill>
                  <a:srgbClr val="007BB6"/>
                </a:solidFill>
                <a:latin typeface="+mn-lt"/>
              </a:rPr>
              <a:t>NGP 2021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F599D61-C166-0B57-B3BA-35791F3D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3886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4351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5583B80-A0F1-4C5D-969C-D05C991583AE}"/>
              </a:ext>
            </a:extLst>
          </p:cNvPr>
          <p:cNvSpPr/>
          <p:nvPr/>
        </p:nvSpPr>
        <p:spPr>
          <a:xfrm>
            <a:off x="822258" y="1689966"/>
            <a:ext cx="9550959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r>
              <a:rPr lang="de-DE" sz="4000" b="1" dirty="0">
                <a:solidFill>
                  <a:schemeClr val="bg1"/>
                </a:solidFill>
                <a:sym typeface="Wingdings" panose="05000000000000000000" pitchFamily="2" charset="2"/>
              </a:rPr>
              <a:t>Verbindlichkeit Fischaufstieg</a:t>
            </a:r>
          </a:p>
          <a:p>
            <a:pPr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r>
              <a:rPr lang="de-DE" sz="4000" b="1" dirty="0">
                <a:solidFill>
                  <a:schemeClr val="bg1"/>
                </a:solidFill>
                <a:sym typeface="Wingdings" panose="05000000000000000000" pitchFamily="2" charset="2"/>
              </a:rPr>
              <a:t>durch NGP-VO 2021</a:t>
            </a:r>
            <a:endParaRPr lang="de-DE" sz="3200" b="1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14" name="Oval 7">
            <a:extLst>
              <a:ext uri="{FF2B5EF4-FFF2-40B4-BE49-F238E27FC236}">
                <a16:creationId xmlns:a16="http://schemas.microsoft.com/office/drawing/2014/main" id="{97F9DE87-7D88-4CD0-91A8-54B2EF0BDFF4}"/>
              </a:ext>
            </a:extLst>
          </p:cNvPr>
          <p:cNvSpPr/>
          <p:nvPr/>
        </p:nvSpPr>
        <p:spPr>
          <a:xfrm>
            <a:off x="7343098" y="-3369494"/>
            <a:ext cx="6791297" cy="6053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1476FB-84C9-4BC8-9E5A-18291BA2BD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7970">
            <a:off x="8697509" y="-704354"/>
            <a:ext cx="2850728" cy="3430376"/>
          </a:xfrm>
          <a:prstGeom prst="rect">
            <a:avLst/>
          </a:prstGeom>
        </p:spPr>
      </p:pic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62E3A0C0-722D-4921-BA95-81ED6463D30B}"/>
              </a:ext>
            </a:extLst>
          </p:cNvPr>
          <p:cNvSpPr txBox="1">
            <a:spLocks/>
          </p:cNvSpPr>
          <p:nvPr/>
        </p:nvSpPr>
        <p:spPr>
          <a:xfrm>
            <a:off x="822258" y="3231179"/>
            <a:ext cx="10014478" cy="36268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3600" dirty="0">
                <a:solidFill>
                  <a:schemeClr val="bg1"/>
                </a:solidFill>
                <a:sym typeface="Wingdings" panose="05000000000000000000" pitchFamily="2" charset="2"/>
              </a:rPr>
              <a:t>§ 2 Abs 1: Verweis auf Kapitel 6.1 bis 6.7 NGP 2021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3600" dirty="0">
                <a:solidFill>
                  <a:schemeClr val="bg1"/>
                </a:solidFill>
                <a:sym typeface="Wingdings" panose="05000000000000000000" pitchFamily="2" charset="2"/>
              </a:rPr>
              <a:t>Tabelle FG geplante Maßnahmen – Durchgängigkeit und Restwasser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endParaRPr lang="de-DE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endParaRPr lang="de-DE" sz="24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9614790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4350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2BB20D-08D4-8871-5A85-F50435545161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5583B80-A0F1-4C5D-969C-D05C991583AE}"/>
              </a:ext>
            </a:extLst>
          </p:cNvPr>
          <p:cNvSpPr/>
          <p:nvPr/>
        </p:nvSpPr>
        <p:spPr>
          <a:xfrm>
            <a:off x="823696" y="1760048"/>
            <a:ext cx="1089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de-DE" sz="4800" b="1" dirty="0">
                <a:solidFill>
                  <a:schemeClr val="bg1"/>
                </a:solidFill>
              </a:rPr>
              <a:t>Fischabstieg</a:t>
            </a:r>
            <a:endParaRPr lang="de-DE" sz="4800" dirty="0">
              <a:solidFill>
                <a:schemeClr val="bg1"/>
              </a:solidFill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642F4C5-970B-4593-842C-D47EA39A597D}"/>
              </a:ext>
            </a:extLst>
          </p:cNvPr>
          <p:cNvSpPr txBox="1">
            <a:spLocks/>
          </p:cNvSpPr>
          <p:nvPr/>
        </p:nvSpPr>
        <p:spPr>
          <a:xfrm>
            <a:off x="813186" y="2642169"/>
            <a:ext cx="10579491" cy="37679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Laufendes Forschungsprojekt an der BOKU (NGP 2021, 231)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Fischabstieg relevant für den Populationserhalt (Umwelt guter Zustand / gutes Potential)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Bei Neuanlagen </a:t>
            </a:r>
            <a:r>
              <a:rPr lang="de-DE" b="1" i="1" dirty="0">
                <a:solidFill>
                  <a:schemeClr val="bg1"/>
                </a:solidFill>
                <a:sym typeface="Wingdings" panose="05000000000000000000" pitchFamily="2" charset="2"/>
              </a:rPr>
              <a:t>sollte</a:t>
            </a:r>
            <a:r>
              <a:rPr lang="de-DE" b="1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ein Konzept für sichere Wanderkorridore für den Fischabstieg fixer Bestandteil der Planung sein (NGP 2021, 232) </a:t>
            </a:r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b="1" dirty="0">
                <a:solidFill>
                  <a:schemeClr val="bg1"/>
                </a:solidFill>
                <a:sym typeface="Wingdings" panose="05000000000000000000" pitchFamily="2" charset="2"/>
              </a:rPr>
              <a:t>NOCH KEINE VERBINDLICHKEIT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5813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27B-512E-2B6C-A6CF-23A14E1F1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0164BF4C-7A07-AE09-1A19-F04A77FD1C75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19C932-D430-0AFD-66DD-F448D6A3C28E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Fischabstieg / Fischschutz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C4F173-DADB-F449-F0D4-3BE3DCA0703A}"/>
              </a:ext>
            </a:extLst>
          </p:cNvPr>
          <p:cNvSpPr txBox="1">
            <a:spLocks/>
          </p:cNvSpPr>
          <p:nvPr/>
        </p:nvSpPr>
        <p:spPr bwMode="auto">
          <a:xfrm>
            <a:off x="283636" y="960578"/>
            <a:ext cx="11314315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Stand des Wissens </a:t>
            </a:r>
            <a:r>
              <a:rPr lang="de-DE" altLang="de-DE" sz="3200" dirty="0">
                <a:solidFill>
                  <a:schemeClr val="bg1"/>
                </a:solidFill>
                <a:sym typeface="Wingdings" panose="05000000000000000000" pitchFamily="2" charset="2"/>
              </a:rPr>
              <a:t> Stand der Technik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70A39B6-E3EA-1264-AF29-6C104C037420}"/>
              </a:ext>
            </a:extLst>
          </p:cNvPr>
          <p:cNvSpPr txBox="1"/>
          <p:nvPr/>
        </p:nvSpPr>
        <p:spPr>
          <a:xfrm>
            <a:off x="10035983" y="6398148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6" name="Picture 4" descr="C:\Dokumente und Einstellungen\Administrator\Eigene Dateien\regina\fotos\gefährdung\kontinuum\kleinarlach-kw-0.jpg">
            <a:extLst>
              <a:ext uri="{FF2B5EF4-FFF2-40B4-BE49-F238E27FC236}">
                <a16:creationId xmlns:a16="http://schemas.microsoft.com/office/drawing/2014/main" id="{6FE2CCEC-4797-1492-1050-D993B2AA6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2337" y="1765770"/>
            <a:ext cx="3563547" cy="2670815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63AC503-0A3A-ED3D-0687-CC122AC1B4FE}"/>
              </a:ext>
            </a:extLst>
          </p:cNvPr>
          <p:cNvSpPr txBox="1">
            <a:spLocks/>
          </p:cNvSpPr>
          <p:nvPr/>
        </p:nvSpPr>
        <p:spPr bwMode="auto">
          <a:xfrm>
            <a:off x="238674" y="5418433"/>
            <a:ext cx="11314315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</a:rPr>
              <a:t>Lösungen sind immer noch so individuell, dass </a:t>
            </a:r>
            <a:r>
              <a:rPr lang="de-DE" altLang="de-DE" dirty="0">
                <a:solidFill>
                  <a:schemeClr val="bg1"/>
                </a:solidFill>
                <a:sym typeface="Wingdings" panose="05000000000000000000" pitchFamily="2" charset="2"/>
              </a:rPr>
              <a:t>Stand der Technik schwer allgemein gültig definierbar ist  derzeit Einzellösungen entsprechend dem Stand des Wissens.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96379CF-F68D-2C8D-239E-12A9832E70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9037" y="1765926"/>
            <a:ext cx="3870626" cy="2670659"/>
          </a:xfrm>
          <a:prstGeom prst="rect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351CFF4-200E-8455-0117-78BE9A3B47E1}"/>
              </a:ext>
            </a:extLst>
          </p:cNvPr>
          <p:cNvSpPr txBox="1">
            <a:spLocks/>
          </p:cNvSpPr>
          <p:nvPr/>
        </p:nvSpPr>
        <p:spPr bwMode="auto">
          <a:xfrm>
            <a:off x="6396116" y="4557207"/>
            <a:ext cx="3563547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altLang="de-DE" dirty="0">
                <a:solidFill>
                  <a:schemeClr val="bg1"/>
                </a:solidFill>
              </a:rPr>
              <a:t>Kein Stand der Technik</a:t>
            </a:r>
            <a:endParaRPr lang="de-DE" alt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2FFD61A-CD56-2D63-CCAC-EAAC4254B2F2}"/>
              </a:ext>
            </a:extLst>
          </p:cNvPr>
          <p:cNvSpPr txBox="1">
            <a:spLocks/>
          </p:cNvSpPr>
          <p:nvPr/>
        </p:nvSpPr>
        <p:spPr bwMode="auto">
          <a:xfrm>
            <a:off x="6841685" y="1909163"/>
            <a:ext cx="2365329" cy="36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altLang="de-DE" sz="2400" b="1" dirty="0">
                <a:solidFill>
                  <a:schemeClr val="bg1"/>
                </a:solidFill>
              </a:rPr>
              <a:t>Großwasserkraft</a:t>
            </a:r>
            <a:endParaRPr lang="de-DE" altLang="de-DE" sz="3200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2AB435D7-CB09-335F-27D8-FF3CE1E9EA02}"/>
              </a:ext>
            </a:extLst>
          </p:cNvPr>
          <p:cNvSpPr txBox="1">
            <a:spLocks/>
          </p:cNvSpPr>
          <p:nvPr/>
        </p:nvSpPr>
        <p:spPr bwMode="auto">
          <a:xfrm>
            <a:off x="2743199" y="1870619"/>
            <a:ext cx="3152633" cy="60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altLang="de-DE" sz="2400" b="1" dirty="0">
                <a:solidFill>
                  <a:schemeClr val="bg1"/>
                </a:solidFill>
              </a:rPr>
              <a:t>Kleinwasserkraft</a:t>
            </a:r>
            <a:endParaRPr lang="de-DE" altLang="de-DE" sz="3200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E281C19-C517-99D4-39AF-3DC75E3655D9}"/>
              </a:ext>
            </a:extLst>
          </p:cNvPr>
          <p:cNvSpPr txBox="1">
            <a:spLocks/>
          </p:cNvSpPr>
          <p:nvPr/>
        </p:nvSpPr>
        <p:spPr bwMode="auto">
          <a:xfrm>
            <a:off x="2293271" y="4518663"/>
            <a:ext cx="3563547" cy="82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altLang="de-DE" dirty="0">
                <a:solidFill>
                  <a:schemeClr val="bg1"/>
                </a:solidFill>
              </a:rPr>
              <a:t>Erprobte Lösungen </a:t>
            </a:r>
            <a:r>
              <a:rPr lang="de-DE" altLang="de-DE" dirty="0" err="1">
                <a:solidFill>
                  <a:schemeClr val="bg1"/>
                </a:solidFill>
              </a:rPr>
              <a:t>tlw</a:t>
            </a:r>
            <a:r>
              <a:rPr lang="de-DE" altLang="de-DE" dirty="0">
                <a:solidFill>
                  <a:schemeClr val="bg1"/>
                </a:solidFill>
              </a:rPr>
              <a:t> vorhanden</a:t>
            </a:r>
            <a:endParaRPr lang="de-DE" alt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567767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20D76-5814-7A86-9D28-7E595362C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A80831AC-7793-D854-80AD-DA6292BA4E5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2DA129-1FC5-E52B-2827-6041413A6CC8}"/>
              </a:ext>
            </a:extLst>
          </p:cNvPr>
          <p:cNvSpPr txBox="1">
            <a:spLocks/>
          </p:cNvSpPr>
          <p:nvPr/>
        </p:nvSpPr>
        <p:spPr bwMode="auto">
          <a:xfrm>
            <a:off x="283636" y="273049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Fischabstieg / Fischschutz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1D79EA-E5D0-212B-9FF8-5FB5D884269C}"/>
              </a:ext>
            </a:extLst>
          </p:cNvPr>
          <p:cNvSpPr txBox="1">
            <a:spLocks/>
          </p:cNvSpPr>
          <p:nvPr/>
        </p:nvSpPr>
        <p:spPr bwMode="auto">
          <a:xfrm>
            <a:off x="283636" y="1115427"/>
            <a:ext cx="7656716" cy="447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</a:rPr>
              <a:t>Stand des Wissens – bereits relativ viele Erkenntnisse vorhanden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Fischwanderhilfen werden auch für Abstieg genutzt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Abstieg über Wehr – Wassertiefe im Unterwasser wichtig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Leiteinrichtungen zum Abstieg (Mechanische Barrieren, Verhaltensbarrieren, elektrische Scheuchen etc.)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Stand der Technik: praktische Umsetzung oft schwierig – daher noch kein Stand der Technik vorhanden (v.a. Großwasserkraft)</a:t>
            </a:r>
          </a:p>
          <a:p>
            <a:pPr marL="457200" lvl="1" indent="0">
              <a:buNone/>
            </a:pPr>
            <a:r>
              <a:rPr lang="de-DE" altLang="de-DE" sz="2800" dirty="0">
                <a:solidFill>
                  <a:schemeClr val="bg1"/>
                </a:solidFill>
              </a:rPr>
              <a:t> 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23D68E3-DC46-865E-8BE1-7D2A87B772FD}"/>
              </a:ext>
            </a:extLst>
          </p:cNvPr>
          <p:cNvSpPr txBox="1"/>
          <p:nvPr/>
        </p:nvSpPr>
        <p:spPr>
          <a:xfrm>
            <a:off x="10035982" y="6435808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9" name="Picture 2" descr="P:\energie AG\ooe\kw_weinbach_ischl\fotos\031121\P3110037.JPG">
            <a:extLst>
              <a:ext uri="{FF2B5EF4-FFF2-40B4-BE49-F238E27FC236}">
                <a16:creationId xmlns:a16="http://schemas.microsoft.com/office/drawing/2014/main" id="{71B05F46-5E18-2629-CAD1-377BAA4C1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4666" y="357024"/>
            <a:ext cx="3753698" cy="2815384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petzoeg\regina\fotos\vortragfotos\alm_trackerwehr_01.jpg">
            <a:extLst>
              <a:ext uri="{FF2B5EF4-FFF2-40B4-BE49-F238E27FC236}">
                <a16:creationId xmlns:a16="http://schemas.microsoft.com/office/drawing/2014/main" id="{BA360D44-ED85-DFEC-7DDA-090855AA2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8365" y="3353543"/>
            <a:ext cx="3749999" cy="2815384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85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9ADA6-B537-347A-E03C-FB0F0690E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63EAE70-A847-74F7-6FB0-9571D7EAF2D1}"/>
              </a:ext>
            </a:extLst>
          </p:cNvPr>
          <p:cNvSpPr/>
          <p:nvPr/>
        </p:nvSpPr>
        <p:spPr>
          <a:xfrm>
            <a:off x="0" y="-102975"/>
            <a:ext cx="12192000" cy="6960975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307C3C-6FFE-3670-94D7-A12873755006}"/>
              </a:ext>
            </a:extLst>
          </p:cNvPr>
          <p:cNvSpPr txBox="1">
            <a:spLocks/>
          </p:cNvSpPr>
          <p:nvPr/>
        </p:nvSpPr>
        <p:spPr bwMode="auto">
          <a:xfrm>
            <a:off x="283635" y="137506"/>
            <a:ext cx="5486400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Fischabstieg / Fischschutz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D0E28B-3335-49AA-7A17-17C32FF5625C}"/>
              </a:ext>
            </a:extLst>
          </p:cNvPr>
          <p:cNvSpPr txBox="1">
            <a:spLocks/>
          </p:cNvSpPr>
          <p:nvPr/>
        </p:nvSpPr>
        <p:spPr bwMode="auto">
          <a:xfrm>
            <a:off x="203374" y="862993"/>
            <a:ext cx="7796757" cy="57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</a:rPr>
              <a:t>Kleinwasserkraft: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altLang="de-DE" sz="2800" dirty="0">
                <a:solidFill>
                  <a:schemeClr val="bg1"/>
                </a:solidFill>
              </a:rPr>
              <a:t>mechanischer Fischschutz oft machbar (Rechen ZIELWERT 10 mm, vertikal; horizontal)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altLang="de-DE" sz="2800" dirty="0">
                <a:solidFill>
                  <a:schemeClr val="bg1"/>
                </a:solidFill>
              </a:rPr>
              <a:t>Rechen soll blockieren – leiten – ableiten (zu Abstieg hin)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altLang="de-DE" sz="2800" dirty="0">
                <a:solidFill>
                  <a:schemeClr val="bg1"/>
                </a:solidFill>
              </a:rPr>
              <a:t>Je enger der Stababstand, desto größer muss die Fläche sein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altLang="de-DE" sz="2800" dirty="0">
                <a:solidFill>
                  <a:schemeClr val="bg1"/>
                </a:solidFill>
              </a:rPr>
              <a:t>Je enger, desto intensiver die Reinigung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altLang="de-DE" sz="2800" dirty="0">
                <a:solidFill>
                  <a:schemeClr val="bg1"/>
                </a:solidFill>
              </a:rPr>
              <a:t>Anströmung vor dem Rechen i.d.R. 0,5 m/s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altLang="de-DE" sz="2800" dirty="0">
                <a:solidFill>
                  <a:schemeClr val="bg1"/>
                </a:solidFill>
              </a:rPr>
              <a:t>Keine Leitströmung, der der Fisch folgt, wie beim Fischaufstieg – Fisch folgt flussabwärts i.d.R. der größten Wassermenge </a:t>
            </a:r>
            <a:r>
              <a:rPr lang="de-DE" altLang="de-DE" sz="2800" dirty="0">
                <a:solidFill>
                  <a:schemeClr val="bg1"/>
                </a:solidFill>
                <a:sym typeface="Wingdings" panose="05000000000000000000" pitchFamily="2" charset="2"/>
              </a:rPr>
              <a:t> wesentlich schwieriger und komplexer in der Planung</a:t>
            </a:r>
          </a:p>
          <a:p>
            <a:pPr marL="457200" lvl="1" indent="0">
              <a:buNone/>
            </a:pPr>
            <a:r>
              <a:rPr lang="de-DE" altLang="de-DE" sz="2800" dirty="0">
                <a:solidFill>
                  <a:schemeClr val="bg1"/>
                </a:solidFill>
              </a:rPr>
              <a:t> 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ED37043-E066-DFB3-4AC3-BCFE85030FED}"/>
              </a:ext>
            </a:extLst>
          </p:cNvPr>
          <p:cNvSpPr txBox="1"/>
          <p:nvPr/>
        </p:nvSpPr>
        <p:spPr>
          <a:xfrm>
            <a:off x="10090451" y="6489250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798C55-4F6C-7C44-0E7B-72A050888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8152" y="3511051"/>
            <a:ext cx="3635828" cy="272687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002D11C-99DB-6472-8542-03992CC8BB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2537" y="532852"/>
            <a:ext cx="3635828" cy="272687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96379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69496-941A-B345-C0F5-75DFED439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4B1DCA7D-ABBE-5E5B-0CA6-FDFAFB503771}"/>
              </a:ext>
            </a:extLst>
          </p:cNvPr>
          <p:cNvSpPr/>
          <p:nvPr/>
        </p:nvSpPr>
        <p:spPr>
          <a:xfrm>
            <a:off x="0" y="-272252"/>
            <a:ext cx="12192000" cy="7130252"/>
          </a:xfrm>
          <a:prstGeom prst="rect">
            <a:avLst/>
          </a:prstGeom>
          <a:solidFill>
            <a:srgbClr val="41A1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9BA962-1ECD-0D4F-A80D-B32C927389FA}"/>
              </a:ext>
            </a:extLst>
          </p:cNvPr>
          <p:cNvSpPr txBox="1">
            <a:spLocks/>
          </p:cNvSpPr>
          <p:nvPr/>
        </p:nvSpPr>
        <p:spPr bwMode="auto">
          <a:xfrm>
            <a:off x="258147" y="135809"/>
            <a:ext cx="7395458" cy="7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altLang="de-DE" sz="3600" b="1" dirty="0">
                <a:solidFill>
                  <a:schemeClr val="bg1"/>
                </a:solidFill>
                <a:latin typeface="+mn-lt"/>
              </a:rPr>
              <a:t>Fischabstieg und Fischschutz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2543C4-0D41-D9EC-514F-0B3D1E8AD714}"/>
              </a:ext>
            </a:extLst>
          </p:cNvPr>
          <p:cNvSpPr txBox="1">
            <a:spLocks/>
          </p:cNvSpPr>
          <p:nvPr/>
        </p:nvSpPr>
        <p:spPr bwMode="auto">
          <a:xfrm>
            <a:off x="258147" y="774970"/>
            <a:ext cx="11314315" cy="112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Ziel: Schutz der Populationen (nicht Individuen)</a:t>
            </a:r>
          </a:p>
          <a:p>
            <a:r>
              <a:rPr lang="de-DE" altLang="de-DE" sz="3200" dirty="0">
                <a:solidFill>
                  <a:schemeClr val="bg1"/>
                </a:solidFill>
              </a:rPr>
              <a:t>Möglichkeit der Kompensation über "ökologischen" Fischschutz!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7EE3747-84BC-BC5D-7F67-05E49C95619D}"/>
              </a:ext>
            </a:extLst>
          </p:cNvPr>
          <p:cNvSpPr txBox="1"/>
          <p:nvPr/>
        </p:nvSpPr>
        <p:spPr>
          <a:xfrm>
            <a:off x="10119958" y="6450442"/>
            <a:ext cx="2072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</a:rPr>
              <a:t>Umweltgutachten Petz</a:t>
            </a:r>
            <a:endParaRPr lang="de-AT" sz="1600" dirty="0">
              <a:solidFill>
                <a:schemeClr val="bg1"/>
              </a:solidFill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20D357D-2AD8-966A-763B-D381E51C9430}"/>
              </a:ext>
            </a:extLst>
          </p:cNvPr>
          <p:cNvSpPr txBox="1">
            <a:spLocks/>
          </p:cNvSpPr>
          <p:nvPr/>
        </p:nvSpPr>
        <p:spPr bwMode="auto">
          <a:xfrm>
            <a:off x="258147" y="3660134"/>
            <a:ext cx="6058677" cy="251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3200" dirty="0">
                <a:solidFill>
                  <a:schemeClr val="bg1"/>
                </a:solidFill>
              </a:rPr>
              <a:t>Maßnahmen erhöhen die Überlebensrate der Fische </a:t>
            </a:r>
            <a:r>
              <a:rPr lang="de-DE" altLang="de-DE" sz="32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de-DE" altLang="de-DE" sz="3200" dirty="0">
                <a:solidFill>
                  <a:schemeClr val="bg1"/>
                </a:solidFill>
              </a:rPr>
              <a:t> wirken als Populationsstärkung</a:t>
            </a:r>
          </a:p>
          <a:p>
            <a:r>
              <a:rPr lang="de-DE" altLang="de-DE" sz="3200" dirty="0">
                <a:solidFill>
                  <a:schemeClr val="bg1"/>
                </a:solidFill>
                <a:sym typeface="Wingdings" panose="05000000000000000000" pitchFamily="2" charset="2"/>
              </a:rPr>
              <a:t> "ökologischer Fischschutz"</a:t>
            </a: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endParaRPr lang="de-DE" altLang="de-DE" sz="32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de-DE" altLang="de-DE" dirty="0"/>
          </a:p>
        </p:txBody>
      </p:sp>
      <p:pic>
        <p:nvPicPr>
          <p:cNvPr id="8" name="Grafik 7" descr="Ein Bild, das draußen, Himmel, Baum, Wasser enthält.&#10;&#10;Automatisch generierte Beschreibung">
            <a:extLst>
              <a:ext uri="{FF2B5EF4-FFF2-40B4-BE49-F238E27FC236}">
                <a16:creationId xmlns:a16="http://schemas.microsoft.com/office/drawing/2014/main" id="{2DDFFD41-3DDC-09A6-D5BA-056AA4A7F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5894" y="2012165"/>
            <a:ext cx="5455299" cy="1976155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9" name="Grafik 8" descr="P:\restrukturierung&amp;durchgaengigkeit\koppentraun-obertraun\fotos\2017\053017\niedrig\P5300236.jpg">
            <a:extLst>
              <a:ext uri="{FF2B5EF4-FFF2-40B4-BE49-F238E27FC236}">
                <a16:creationId xmlns:a16="http://schemas.microsoft.com/office/drawing/2014/main" id="{E17B4A4F-672C-E87B-5121-EB5690E4B95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35007" y="4188866"/>
            <a:ext cx="5477072" cy="2169727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DDD2B7A3-06B0-548C-F223-CF3101042200}"/>
              </a:ext>
            </a:extLst>
          </p:cNvPr>
          <p:cNvSpPr txBox="1">
            <a:spLocks/>
          </p:cNvSpPr>
          <p:nvPr/>
        </p:nvSpPr>
        <p:spPr bwMode="auto">
          <a:xfrm>
            <a:off x="1380931" y="2217552"/>
            <a:ext cx="4935893" cy="112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altLang="de-DE" sz="2400" dirty="0">
                <a:solidFill>
                  <a:schemeClr val="bg1"/>
                </a:solidFill>
              </a:rPr>
              <a:t>Schaffung von Lebensraum, </a:t>
            </a:r>
            <a:r>
              <a:rPr lang="de-DE" altLang="de-DE" sz="2400" dirty="0" err="1">
                <a:solidFill>
                  <a:schemeClr val="bg1"/>
                </a:solidFill>
              </a:rPr>
              <a:t>Larvalhabitaten</a:t>
            </a:r>
            <a:endParaRPr lang="de-DE" altLang="de-DE" sz="240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de-DE" altLang="de-DE" sz="2400" dirty="0">
                <a:solidFill>
                  <a:schemeClr val="bg1"/>
                </a:solidFill>
              </a:rPr>
              <a:t>Schaffung von Reproduktionsflächen</a:t>
            </a:r>
          </a:p>
          <a:p>
            <a:pPr marL="0" indent="0" algn="r">
              <a:buNone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53697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6ECCED16-7A51-FEB9-6602-F47F667275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14CE516-86AE-56FF-C87D-38C091EDA204}"/>
              </a:ext>
            </a:extLst>
          </p:cNvPr>
          <p:cNvSpPr txBox="1">
            <a:spLocks/>
          </p:cNvSpPr>
          <p:nvPr/>
        </p:nvSpPr>
        <p:spPr>
          <a:xfrm>
            <a:off x="260307" y="1684501"/>
            <a:ext cx="6528833" cy="49299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sz="2400" b="1" dirty="0">
                <a:solidFill>
                  <a:schemeClr val="bg1"/>
                </a:solidFill>
                <a:sym typeface="Wingdings" panose="05000000000000000000" pitchFamily="2" charset="2"/>
              </a:rPr>
              <a:t>§ 21 a WRG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  <a:sym typeface="Wingdings" panose="05000000000000000000" pitchFamily="2" charset="2"/>
              </a:rPr>
              <a:t>Einzelfallbeurteilung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  <a:sym typeface="Wingdings" panose="05000000000000000000" pitchFamily="2" charset="2"/>
              </a:rPr>
              <a:t>öffentliches Interesse gegeben. 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  <a:sym typeface="Wingdings" panose="05000000000000000000" pitchFamily="2" charset="2"/>
              </a:rPr>
              <a:t>Umsetzung nach dem Stand der Technik (Leitfaden Fischaufstiegshilfe)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  <a:sym typeface="Wingdings" panose="05000000000000000000" pitchFamily="2" charset="2"/>
              </a:rPr>
              <a:t>Verhältnismäßigkeitsprüfung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r>
              <a:rPr lang="de-DE" sz="2400" b="1" dirty="0">
                <a:solidFill>
                  <a:schemeClr val="bg1"/>
                </a:solidFill>
                <a:sym typeface="Wingdings" panose="05000000000000000000" pitchFamily="2" charset="2"/>
              </a:rPr>
              <a:t>§ 33d WRG 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  <a:sym typeface="Wingdings" panose="05000000000000000000" pitchFamily="2" charset="2"/>
              </a:rPr>
              <a:t>Sanierungsprogramm zur Herstellung des guten ökologischen Zustands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  <a:sym typeface="Wingdings" panose="05000000000000000000" pitchFamily="2" charset="2"/>
              </a:rPr>
              <a:t>Unmittelbar geltende Verpflichtung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endParaRPr lang="de-DE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endParaRPr lang="de-DE" sz="3200" i="1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F599D61-C166-0B57-B3BA-35791F3D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11FE42-53DB-BA8E-6AEC-696C052CCD55}"/>
              </a:ext>
            </a:extLst>
          </p:cNvPr>
          <p:cNvSpPr/>
          <p:nvPr/>
        </p:nvSpPr>
        <p:spPr>
          <a:xfrm>
            <a:off x="6407009" y="-2484912"/>
            <a:ext cx="7767372" cy="76584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E0AD84C-753B-4136-B7F5-E4A59ABAC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031" y="768075"/>
            <a:ext cx="4184344" cy="503632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B39EEC4-9E5D-EBCA-C7D9-1E745FE4D53F}"/>
              </a:ext>
            </a:extLst>
          </p:cNvPr>
          <p:cNvSpPr txBox="1"/>
          <p:nvPr/>
        </p:nvSpPr>
        <p:spPr>
          <a:xfrm>
            <a:off x="6789140" y="636407"/>
            <a:ext cx="3073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007BB6"/>
                </a:solidFill>
              </a:rPr>
              <a:t>Durchsetzung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F01A124-750B-DB3D-C432-D03AA551C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66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3841306-AB01-4AAB-9918-761151DFCDC4}"/>
              </a:ext>
            </a:extLst>
          </p:cNvPr>
          <p:cNvSpPr/>
          <p:nvPr/>
        </p:nvSpPr>
        <p:spPr>
          <a:xfrm>
            <a:off x="0" y="-104350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299E7-FF9C-6E13-891B-0B0B11257B57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E8E34-C428-D01B-21B6-7B98DB855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2BB20D-08D4-8871-5A85-F50435545161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4268370-2E0B-C689-81AC-EE70D0CEC4CA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642F4C5-970B-4593-842C-D47EA39A597D}"/>
              </a:ext>
            </a:extLst>
          </p:cNvPr>
          <p:cNvSpPr txBox="1">
            <a:spLocks/>
          </p:cNvSpPr>
          <p:nvPr/>
        </p:nvSpPr>
        <p:spPr>
          <a:xfrm>
            <a:off x="774531" y="2382044"/>
            <a:ext cx="6652410" cy="35953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Stellt Stand der Technik für Umsetzung der Fischaufstiege dar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"Gegenbeweis" ist zulässig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Nachweispflichten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Alternative: Wasserwirtschaftlicher Versuch (§ 56 WRG)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F604CA4-2BFF-43BF-B3A0-D1C023D2E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3D7DF8A-0AD7-EA41-8207-C5B827C2B2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51480" y="2698069"/>
            <a:ext cx="4005908" cy="2818519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Oval 7">
            <a:extLst>
              <a:ext uri="{FF2B5EF4-FFF2-40B4-BE49-F238E27FC236}">
                <a16:creationId xmlns:a16="http://schemas.microsoft.com/office/drawing/2014/main" id="{85D9A1D5-C09B-4EAB-A8D3-DA8D596AA404}"/>
              </a:ext>
            </a:extLst>
          </p:cNvPr>
          <p:cNvSpPr/>
          <p:nvPr/>
        </p:nvSpPr>
        <p:spPr>
          <a:xfrm>
            <a:off x="7476106" y="-3406103"/>
            <a:ext cx="6132680" cy="6053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1D488F-D40A-4759-A5D7-AB1B8D0153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3037" y="-550414"/>
            <a:ext cx="3024802" cy="3639845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659EC151-7040-BF5C-3205-EE8BE765A72E}"/>
              </a:ext>
            </a:extLst>
          </p:cNvPr>
          <p:cNvSpPr/>
          <p:nvPr/>
        </p:nvSpPr>
        <p:spPr>
          <a:xfrm>
            <a:off x="823696" y="1760048"/>
            <a:ext cx="1089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de-DE" sz="4800" b="1" dirty="0">
                <a:solidFill>
                  <a:schemeClr val="bg1"/>
                </a:solidFill>
              </a:rPr>
              <a:t>Leitfaden Fischaufstiegshilfen</a:t>
            </a:r>
            <a:endParaRPr lang="de-D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2000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D0CEC8E-BE62-E42F-BEC7-6EEEC1701432}"/>
              </a:ext>
            </a:extLst>
          </p:cNvPr>
          <p:cNvSpPr/>
          <p:nvPr/>
        </p:nvSpPr>
        <p:spPr>
          <a:xfrm>
            <a:off x="4811014" y="122508"/>
            <a:ext cx="7545859" cy="6905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6CB1F48-BEF0-423E-88F6-6C90C918A728}"/>
              </a:ext>
            </a:extLst>
          </p:cNvPr>
          <p:cNvSpPr/>
          <p:nvPr/>
        </p:nvSpPr>
        <p:spPr>
          <a:xfrm>
            <a:off x="0" y="0"/>
            <a:ext cx="4646141" cy="685800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highlight>
                <a:srgbClr val="007BB6"/>
              </a:highlight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911F49-2541-139C-2F5C-D32EB749D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363" y="400050"/>
            <a:ext cx="1043631" cy="576084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805E040-FF8C-03FE-DACD-8AB0A659DB3F}"/>
              </a:ext>
            </a:extLst>
          </p:cNvPr>
          <p:cNvSpPr txBox="1">
            <a:spLocks/>
          </p:cNvSpPr>
          <p:nvPr/>
        </p:nvSpPr>
        <p:spPr>
          <a:xfrm>
            <a:off x="276592" y="1576601"/>
            <a:ext cx="4369549" cy="46864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48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de-DE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Wasserwirt-</a:t>
            </a:r>
            <a:r>
              <a:rPr lang="de-DE" sz="48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schaftlicher</a:t>
            </a:r>
            <a:r>
              <a:rPr lang="de-DE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Versuch </a:t>
            </a:r>
            <a:br>
              <a:rPr lang="de-DE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de-DE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(§ 56 WRG)</a:t>
            </a:r>
            <a:endParaRPr lang="de-DE" sz="2000" dirty="0">
              <a:solidFill>
                <a:schemeClr val="bg1"/>
              </a:solidFill>
              <a:latin typeface="+mn-lt"/>
            </a:endParaRPr>
          </a:p>
          <a:p>
            <a:endParaRPr lang="de-DE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C10690D-329D-6E48-A575-C38532769171}"/>
              </a:ext>
            </a:extLst>
          </p:cNvPr>
          <p:cNvSpPr txBox="1">
            <a:spLocks/>
          </p:cNvSpPr>
          <p:nvPr/>
        </p:nvSpPr>
        <p:spPr>
          <a:xfrm>
            <a:off x="5066631" y="685801"/>
            <a:ext cx="6945829" cy="54167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007BB6"/>
              </a:solidFill>
            </a:endParaRP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7BB6"/>
                </a:solidFill>
              </a:rPr>
              <a:t>Vorübergehende Eingriffe in den Wasserhaushalt </a:t>
            </a:r>
            <a:br>
              <a:rPr lang="de-DE" b="1" dirty="0">
                <a:solidFill>
                  <a:srgbClr val="007BB6"/>
                </a:solidFill>
              </a:rPr>
            </a:br>
            <a:r>
              <a:rPr lang="de-DE" dirty="0">
                <a:solidFill>
                  <a:srgbClr val="007BB6"/>
                </a:solidFill>
              </a:rPr>
              <a:t>(wasserbauliche und wasserwirtschaftliche Versuche in der freien Natur)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7BB6"/>
                </a:solidFill>
              </a:rPr>
              <a:t>Kann Grundlagen für alternative Lösungen schaffen</a:t>
            </a:r>
          </a:p>
          <a:p>
            <a:pPr marL="361950" indent="-361950"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  <a:buSzPct val="100000"/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7BB6"/>
                </a:solidFill>
              </a:rPr>
              <a:t>Stand der Technik nicht erforderlich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CE9D25B-5223-B58B-FA8D-C3DDB3E0B302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080E4BC-3444-4306-A170-D39E6D99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rgbClr val="007BB6"/>
                </a:solidFill>
              </a:rPr>
              <a:t>www.lindnerstimmler.at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8075A1-6FDC-4ED0-A192-2B4C117E6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98493643-34D7-325B-2DF0-45B2284A1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25" y="38877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D76EED0-492D-C7F2-7596-354B465F7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119" y="1134374"/>
            <a:ext cx="1593726" cy="191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9522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7F917-7797-0498-1EC3-64A1CD235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461528CC-B5E6-2155-9E94-14781956C3D9}"/>
              </a:ext>
            </a:extLst>
          </p:cNvPr>
          <p:cNvSpPr/>
          <p:nvPr/>
        </p:nvSpPr>
        <p:spPr>
          <a:xfrm>
            <a:off x="0" y="-104350"/>
            <a:ext cx="12192000" cy="7063949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 dirty="0">
              <a:highlight>
                <a:srgbClr val="007BB6"/>
              </a:highlight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FD4B93B-74FB-668F-F131-EE55CD90E1B6}"/>
              </a:ext>
            </a:extLst>
          </p:cNvPr>
          <p:cNvSpPr/>
          <p:nvPr/>
        </p:nvSpPr>
        <p:spPr>
          <a:xfrm>
            <a:off x="0" y="6115773"/>
            <a:ext cx="12192000" cy="58876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highlight>
                  <a:srgbClr val="007BB6"/>
                </a:highlight>
              </a:rPr>
              <a:t>       </a:t>
            </a:r>
            <a:endParaRPr lang="de-DE" sz="1200" dirty="0">
              <a:highlight>
                <a:srgbClr val="007BB6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FF48C1C-DFA5-1360-B348-C439F5560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8278" y="6203455"/>
            <a:ext cx="2116004" cy="419553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71F4E58-E8D0-3576-EC29-65F9F4BFC6A7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1ADAF54-A351-2DA0-1331-C76DACB90DC3}"/>
              </a:ext>
            </a:extLst>
          </p:cNvPr>
          <p:cNvSpPr txBox="1">
            <a:spLocks/>
          </p:cNvSpPr>
          <p:nvPr/>
        </p:nvSpPr>
        <p:spPr>
          <a:xfrm>
            <a:off x="474996" y="1464498"/>
            <a:ext cx="6476949" cy="4600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rgbClr val="0085CA"/>
              </a:buClr>
            </a:pPr>
            <a:endParaRPr lang="de-DE" sz="22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CD86260-401D-5380-DBE0-E0A684881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161" y="707790"/>
            <a:ext cx="1500830" cy="828457"/>
          </a:xfrm>
          <a:prstGeom prst="rect">
            <a:avLst/>
          </a:prstGeom>
        </p:spPr>
      </p:pic>
      <p:sp>
        <p:nvSpPr>
          <p:cNvPr id="15" name="Oval 7">
            <a:extLst>
              <a:ext uri="{FF2B5EF4-FFF2-40B4-BE49-F238E27FC236}">
                <a16:creationId xmlns:a16="http://schemas.microsoft.com/office/drawing/2014/main" id="{F50A53D5-609E-FC89-3903-83B523CCB69E}"/>
              </a:ext>
            </a:extLst>
          </p:cNvPr>
          <p:cNvSpPr/>
          <p:nvPr/>
        </p:nvSpPr>
        <p:spPr>
          <a:xfrm>
            <a:off x="7476106" y="-3406103"/>
            <a:ext cx="6132680" cy="6053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4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540A549-10A7-8B41-00E9-E7927A63CF34}"/>
              </a:ext>
            </a:extLst>
          </p:cNvPr>
          <p:cNvSpPr/>
          <p:nvPr/>
        </p:nvSpPr>
        <p:spPr>
          <a:xfrm>
            <a:off x="823696" y="1760048"/>
            <a:ext cx="108933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/>
              </a:buClr>
            </a:pPr>
            <a:r>
              <a:rPr lang="de-DE" sz="4800" b="1" dirty="0">
                <a:solidFill>
                  <a:schemeClr val="bg1"/>
                </a:solidFill>
              </a:rPr>
              <a:t>Leitfaden Fischabstieg???</a:t>
            </a:r>
            <a:endParaRPr lang="de-DE" sz="4800" dirty="0">
              <a:solidFill>
                <a:schemeClr val="bg1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0143B75-90DB-4018-D84D-2EC9789F92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2852" y="80261"/>
            <a:ext cx="2027870" cy="244020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42AF039-C0CC-1680-C831-77C1804C65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424" b="15741"/>
          <a:stretch/>
        </p:blipFill>
        <p:spPr>
          <a:xfrm>
            <a:off x="439257" y="3020992"/>
            <a:ext cx="6806495" cy="380036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592D334-6B99-CF37-F5B7-D7AFABC75B10}"/>
              </a:ext>
            </a:extLst>
          </p:cNvPr>
          <p:cNvSpPr txBox="1">
            <a:spLocks/>
          </p:cNvSpPr>
          <p:nvPr/>
        </p:nvSpPr>
        <p:spPr>
          <a:xfrm>
            <a:off x="3911853" y="2375780"/>
            <a:ext cx="8280147" cy="20090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Wann?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Was wird drin stehen?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Überraschungspaket NGP 2027</a:t>
            </a:r>
          </a:p>
          <a:p>
            <a:pPr marL="536575" indent="-536575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None/>
            </a:pPr>
            <a:endParaRPr lang="de-DE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4562060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EB26EDB7-FE18-48A7-9BEE-713B3EFD50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6141" y="-1"/>
            <a:ext cx="7590731" cy="685800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E1ABE07-DF3D-4E52-A96E-778C34146323}"/>
              </a:ext>
            </a:extLst>
          </p:cNvPr>
          <p:cNvSpPr/>
          <p:nvPr/>
        </p:nvSpPr>
        <p:spPr>
          <a:xfrm>
            <a:off x="5049520" y="1503680"/>
            <a:ext cx="6865888" cy="3505200"/>
          </a:xfrm>
          <a:prstGeom prst="rect">
            <a:avLst/>
          </a:prstGeom>
          <a:solidFill>
            <a:schemeClr val="bg1"/>
          </a:solidFill>
          <a:ln w="9525">
            <a:solidFill>
              <a:srgbClr val="007BB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6CB1F48-BEF0-423E-88F6-6C90C918A728}"/>
              </a:ext>
            </a:extLst>
          </p:cNvPr>
          <p:cNvSpPr/>
          <p:nvPr/>
        </p:nvSpPr>
        <p:spPr>
          <a:xfrm>
            <a:off x="0" y="0"/>
            <a:ext cx="4646141" cy="6858000"/>
          </a:xfrm>
          <a:prstGeom prst="rect">
            <a:avLst/>
          </a:prstGeom>
          <a:solidFill>
            <a:srgbClr val="007B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highlight>
                <a:srgbClr val="007BB6"/>
              </a:highlight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911F49-2541-139C-2F5C-D32EB749D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363" y="400050"/>
            <a:ext cx="1043631" cy="576084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805E040-FF8C-03FE-DACD-8AB0A659DB3F}"/>
              </a:ext>
            </a:extLst>
          </p:cNvPr>
          <p:cNvSpPr txBox="1">
            <a:spLocks/>
          </p:cNvSpPr>
          <p:nvPr/>
        </p:nvSpPr>
        <p:spPr>
          <a:xfrm>
            <a:off x="276592" y="4135131"/>
            <a:ext cx="4369549" cy="5760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i="1" dirty="0">
                <a:solidFill>
                  <a:schemeClr val="bg1"/>
                </a:solidFill>
                <a:latin typeface="+mn-lt"/>
              </a:rPr>
              <a:t>Vielen Dank </a:t>
            </a:r>
          </a:p>
          <a:p>
            <a:r>
              <a:rPr lang="de-DE" b="1" i="1" dirty="0">
                <a:solidFill>
                  <a:schemeClr val="bg1"/>
                </a:solidFill>
                <a:latin typeface="+mn-lt"/>
              </a:rPr>
              <a:t>für Ihre Aufmerksamkeit!</a:t>
            </a:r>
          </a:p>
          <a:p>
            <a:endParaRPr lang="de-DE" b="1" i="1" dirty="0">
              <a:solidFill>
                <a:schemeClr val="bg1"/>
              </a:solidFill>
              <a:latin typeface="+mn-lt"/>
            </a:endParaRPr>
          </a:p>
          <a:p>
            <a:endParaRPr lang="de-DE" sz="28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CE9D25B-5223-B58B-FA8D-C3DDB3E0B302}"/>
              </a:ext>
            </a:extLst>
          </p:cNvPr>
          <p:cNvSpPr txBox="1">
            <a:spLocks/>
          </p:cNvSpPr>
          <p:nvPr/>
        </p:nvSpPr>
        <p:spPr>
          <a:xfrm>
            <a:off x="276592" y="6200383"/>
            <a:ext cx="4143059" cy="4530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9490953-2E5B-49D5-BCC1-2977B40B0A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3372" y="1692293"/>
            <a:ext cx="2546367" cy="3174345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46908FAF-0B5F-8B20-89A4-836594C49480}"/>
              </a:ext>
            </a:extLst>
          </p:cNvPr>
          <p:cNvSpPr txBox="1">
            <a:spLocks/>
          </p:cNvSpPr>
          <p:nvPr/>
        </p:nvSpPr>
        <p:spPr>
          <a:xfrm>
            <a:off x="7777847" y="1692294"/>
            <a:ext cx="4369549" cy="2660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dirty="0">
                <a:solidFill>
                  <a:srgbClr val="007BB6"/>
                </a:solidFill>
                <a:latin typeface="+mn-lt"/>
              </a:rPr>
              <a:t>Dr. Berthold Lindner</a:t>
            </a: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r>
              <a:rPr lang="de-DE" sz="1600" b="1" dirty="0">
                <a:solidFill>
                  <a:srgbClr val="007BB6"/>
                </a:solidFill>
                <a:latin typeface="+mn-lt"/>
              </a:rPr>
              <a:t>Lindner Stimmler Rechtsanwälte</a:t>
            </a:r>
          </a:p>
          <a:p>
            <a:r>
              <a:rPr lang="de-DE" sz="1600" dirty="0">
                <a:solidFill>
                  <a:srgbClr val="007BB6"/>
                </a:solidFill>
              </a:rPr>
              <a:t>1090 Wien, Währinger Straße 2-4/1/29</a:t>
            </a:r>
          </a:p>
          <a:p>
            <a:r>
              <a:rPr lang="de-DE" sz="1600" dirty="0">
                <a:solidFill>
                  <a:srgbClr val="007BB6"/>
                </a:solidFill>
              </a:rPr>
              <a:t>Tel: +43 (0)1 36 18 220</a:t>
            </a: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r>
              <a:rPr lang="de-DE" sz="1600" b="1" dirty="0">
                <a:solidFill>
                  <a:srgbClr val="007BB6"/>
                </a:solidFill>
                <a:latin typeface="+mn-lt"/>
              </a:rPr>
              <a:t>E-Mail:</a:t>
            </a:r>
            <a:r>
              <a:rPr lang="de-DE" sz="1600" dirty="0">
                <a:solidFill>
                  <a:srgbClr val="007BB6"/>
                </a:solidFill>
                <a:latin typeface="+mn-lt"/>
              </a:rPr>
              <a:t> </a:t>
            </a:r>
            <a:r>
              <a:rPr lang="de-DE" sz="1600" dirty="0">
                <a:solidFill>
                  <a:srgbClr val="007BB6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office@lindnerstimmler.at</a:t>
            </a:r>
            <a:br>
              <a:rPr lang="de-DE" sz="1600" dirty="0">
                <a:solidFill>
                  <a:srgbClr val="007BB6"/>
                </a:solidFill>
                <a:latin typeface="+mn-lt"/>
              </a:rPr>
            </a:br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r>
              <a:rPr lang="en-GB" sz="1600" b="1" dirty="0">
                <a:solidFill>
                  <a:srgbClr val="007BB6"/>
                </a:solidFill>
                <a:latin typeface="+mn-lt"/>
              </a:rPr>
              <a:t>S</a:t>
            </a:r>
            <a:r>
              <a:rPr lang="de-DE" sz="1600" b="1" dirty="0" err="1">
                <a:solidFill>
                  <a:srgbClr val="007BB6"/>
                </a:solidFill>
                <a:latin typeface="+mn-lt"/>
              </a:rPr>
              <a:t>ocial</a:t>
            </a:r>
            <a:r>
              <a:rPr lang="de-DE" sz="1600" b="1" dirty="0">
                <a:solidFill>
                  <a:srgbClr val="007BB6"/>
                </a:solidFill>
                <a:latin typeface="+mn-lt"/>
              </a:rPr>
              <a:t> </a:t>
            </a:r>
            <a:r>
              <a:rPr lang="de-DE" sz="1600" b="1" dirty="0" err="1">
                <a:solidFill>
                  <a:srgbClr val="007BB6"/>
                </a:solidFill>
                <a:latin typeface="+mn-lt"/>
              </a:rPr>
              <a:t>Medias</a:t>
            </a:r>
            <a:r>
              <a:rPr lang="de-DE" sz="1600" b="1" dirty="0">
                <a:solidFill>
                  <a:srgbClr val="007BB6"/>
                </a:solidFill>
                <a:latin typeface="+mn-lt"/>
              </a:rPr>
              <a:t>:</a:t>
            </a:r>
            <a:r>
              <a:rPr lang="de-DE" sz="1600" dirty="0">
                <a:solidFill>
                  <a:srgbClr val="007BB6"/>
                </a:solidFill>
                <a:latin typeface="+mn-lt"/>
              </a:rPr>
              <a:t> Berthold Lindner</a:t>
            </a: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  <a:p>
            <a:endParaRPr lang="de-DE" sz="1600" dirty="0">
              <a:solidFill>
                <a:srgbClr val="007BB6"/>
              </a:solidFill>
              <a:latin typeface="+mn-lt"/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4AA26B23-F798-40ED-99C2-0A2C83B1033E}"/>
              </a:ext>
            </a:extLst>
          </p:cNvPr>
          <p:cNvGrpSpPr/>
          <p:nvPr/>
        </p:nvGrpSpPr>
        <p:grpSpPr>
          <a:xfrm>
            <a:off x="7462625" y="3429000"/>
            <a:ext cx="2742080" cy="1582927"/>
            <a:chOff x="8334352" y="3503044"/>
            <a:chExt cx="3517561" cy="1963035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AC8ED183-E0C2-46FB-A8D5-71579112A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34352" y="3522826"/>
              <a:ext cx="1171794" cy="1943253"/>
            </a:xfrm>
            <a:prstGeom prst="rect">
              <a:avLst/>
            </a:prstGeom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E6C1FD86-EB72-4E29-8848-585727945F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91828" y="3522824"/>
              <a:ext cx="689256" cy="1943253"/>
            </a:xfrm>
            <a:prstGeom prst="rect">
              <a:avLst/>
            </a:prstGeom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44E705EE-FCCB-4A1C-85CF-E08455393F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545187" y="3513626"/>
              <a:ext cx="731787" cy="1943253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7434EDA3-B754-4337-8C2A-D6CE5336D7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97510" y="3512934"/>
              <a:ext cx="758514" cy="1943253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C11BC0E6-17B5-42F6-AB73-E033ED4545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120127" y="3503044"/>
              <a:ext cx="731786" cy="1943253"/>
            </a:xfrm>
            <a:prstGeom prst="rect">
              <a:avLst/>
            </a:prstGeom>
          </p:spPr>
        </p:pic>
      </p:grpSp>
      <p:pic>
        <p:nvPicPr>
          <p:cNvPr id="3" name="Bild 3" descr="logoganzneu0940">
            <a:extLst>
              <a:ext uri="{FF2B5EF4-FFF2-40B4-BE49-F238E27FC236}">
                <a16:creationId xmlns:a16="http://schemas.microsoft.com/office/drawing/2014/main" id="{2EF0593C-FACC-EF50-067B-C22C115F6D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9520" y="5354320"/>
            <a:ext cx="2303002" cy="12571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E1CA1C8-1853-7982-103C-F2323BC0FDFF}"/>
              </a:ext>
            </a:extLst>
          </p:cNvPr>
          <p:cNvSpPr/>
          <p:nvPr/>
        </p:nvSpPr>
        <p:spPr>
          <a:xfrm>
            <a:off x="7462625" y="5354321"/>
            <a:ext cx="4452783" cy="12490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8AB6C7B-615C-DB53-E4C8-A3954BE81173}"/>
              </a:ext>
            </a:extLst>
          </p:cNvPr>
          <p:cNvSpPr txBox="1"/>
          <p:nvPr/>
        </p:nvSpPr>
        <p:spPr>
          <a:xfrm>
            <a:off x="7537806" y="5385511"/>
            <a:ext cx="39823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7BB6"/>
                </a:solidFill>
              </a:rPr>
              <a:t>Dr. Regina Petz-Glechner</a:t>
            </a:r>
          </a:p>
          <a:p>
            <a:r>
              <a:rPr lang="de-DE" b="1" dirty="0">
                <a:solidFill>
                  <a:srgbClr val="007BB6"/>
                </a:solidFill>
              </a:rPr>
              <a:t>Umweltgutachten PETZ OG</a:t>
            </a:r>
          </a:p>
          <a:p>
            <a:r>
              <a:rPr lang="de-DE" sz="1400" dirty="0">
                <a:solidFill>
                  <a:srgbClr val="007BB6"/>
                </a:solidFill>
              </a:rPr>
              <a:t>Neufahrn 74, 5202 Neumarkt / W.</a:t>
            </a:r>
          </a:p>
          <a:p>
            <a:r>
              <a:rPr lang="de-DE" sz="1400" dirty="0">
                <a:solidFill>
                  <a:srgbClr val="007BB6"/>
                </a:solidFill>
                <a:hlinkClick r:id="rId13"/>
              </a:rPr>
              <a:t>petz@umweltgutachten.at</a:t>
            </a:r>
            <a:r>
              <a:rPr lang="de-DE" sz="1400" dirty="0">
                <a:solidFill>
                  <a:srgbClr val="007BB6"/>
                </a:solidFill>
              </a:rPr>
              <a:t> / +43-6216-20158</a:t>
            </a:r>
            <a:endParaRPr lang="de-AT" sz="1400" dirty="0">
              <a:solidFill>
                <a:srgbClr val="007B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55941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1081</Words>
  <Application>Microsoft Office PowerPoint</Application>
  <PresentationFormat>Breitbild</PresentationFormat>
  <Paragraphs>207</Paragraphs>
  <Slides>28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Simon Ferk - Lindner Stimmler Rechtsanwälte GmbH &amp; Co KG</dc:creator>
  <cp:lastModifiedBy>Berthold Lindner LSR</cp:lastModifiedBy>
  <cp:revision>516</cp:revision>
  <dcterms:created xsi:type="dcterms:W3CDTF">2023-02-01T08:58:43Z</dcterms:created>
  <dcterms:modified xsi:type="dcterms:W3CDTF">2026-10-16T07:08:51Z</dcterms:modified>
</cp:coreProperties>
</file>